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4" r:id="rId1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2016\&#1044;&#1080;&#1072;&#1075;&#1088;&#1072;&#1084;&#1084;&#1099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2016\&#1044;&#1080;&#1072;&#1075;&#1088;&#1072;&#1084;&#1084;&#1099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3507174103237096"/>
          <c:y val="5.1400554097404488E-2"/>
          <c:w val="0.84270603674540712"/>
          <c:h val="0.68521580635753876"/>
        </c:manualLayout>
      </c:layout>
      <c:bar3D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Лист1!$C$2:$E$2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Лист1!$C$3:$E$3</c:f>
              <c:numCache>
                <c:formatCode>General</c:formatCode>
                <c:ptCount val="3"/>
                <c:pt idx="0">
                  <c:v>80.099999999999994</c:v>
                </c:pt>
                <c:pt idx="1">
                  <c:v>2.4</c:v>
                </c:pt>
                <c:pt idx="2">
                  <c:v>17.5</c:v>
                </c:pt>
              </c:numCache>
            </c:numRef>
          </c:val>
        </c:ser>
        <c:shape val="cylinder"/>
        <c:axId val="84362368"/>
        <c:axId val="96146944"/>
        <c:axId val="0"/>
      </c:bar3DChart>
      <c:catAx>
        <c:axId val="84362368"/>
        <c:scaling>
          <c:orientation val="minMax"/>
        </c:scaling>
        <c:axPos val="b"/>
        <c:numFmt formatCode="General" sourceLinked="1"/>
        <c:tickLblPos val="nextTo"/>
        <c:crossAx val="96146944"/>
        <c:crosses val="autoZero"/>
        <c:auto val="1"/>
        <c:lblAlgn val="ctr"/>
        <c:lblOffset val="100"/>
      </c:catAx>
      <c:valAx>
        <c:axId val="96146944"/>
        <c:scaling>
          <c:orientation val="minMax"/>
        </c:scaling>
        <c:axPos val="l"/>
        <c:majorGridlines/>
        <c:numFmt formatCode="General" sourceLinked="1"/>
        <c:tickLblPos val="nextTo"/>
        <c:crossAx val="84362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explosion val="25"/>
          <c:dLbls>
            <c:spPr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  <c:dLblPos val="outEnd"/>
            <c:showPercent val="1"/>
            <c:showLeaderLines val="1"/>
          </c:dLbls>
          <c:cat>
            <c:strRef>
              <c:f>Лист1!$C$27:$I$27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 кинематография</c:v>
                </c:pt>
                <c:pt idx="6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Лист1!$C$28:$I$28</c:f>
              <c:numCache>
                <c:formatCode>General</c:formatCode>
                <c:ptCount val="7"/>
                <c:pt idx="0">
                  <c:v>4775.1000000000004</c:v>
                </c:pt>
                <c:pt idx="1">
                  <c:v>174.8</c:v>
                </c:pt>
                <c:pt idx="2">
                  <c:v>149.19999999999999</c:v>
                </c:pt>
                <c:pt idx="3">
                  <c:v>623.79999999999995</c:v>
                </c:pt>
                <c:pt idx="4">
                  <c:v>537.1</c:v>
                </c:pt>
                <c:pt idx="5">
                  <c:v>2200</c:v>
                </c:pt>
                <c:pt idx="6">
                  <c:v>1.6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0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3444" y="228600"/>
            <a:ext cx="8823960" cy="763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4735" y="392938"/>
            <a:ext cx="7234529" cy="37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3444" y="73152"/>
            <a:ext cx="8823960" cy="841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0207" y="315214"/>
            <a:ext cx="8063585" cy="759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901" y="1408938"/>
            <a:ext cx="8680196" cy="2694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5345176"/>
            <a:ext cx="8629650" cy="11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0687" y="692150"/>
            <a:ext cx="8229600" cy="1152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7217" y="2122500"/>
            <a:ext cx="811403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100"/>
              </a:lnSpc>
            </a:pPr>
            <a:r>
              <a:rPr sz="2000" spc="-15" dirty="0">
                <a:solidFill>
                  <a:srgbClr val="443329"/>
                </a:solidFill>
                <a:latin typeface="Times New Roman"/>
                <a:cs typeface="Times New Roman"/>
              </a:rPr>
              <a:t>подготовлен </a:t>
            </a:r>
            <a:r>
              <a:rPr sz="2000" dirty="0">
                <a:solidFill>
                  <a:srgbClr val="443329"/>
                </a:solidFill>
                <a:latin typeface="Times New Roman"/>
                <a:cs typeface="Times New Roman"/>
              </a:rPr>
              <a:t>на основании решения Собрания </a:t>
            </a:r>
            <a:r>
              <a:rPr sz="2000" spc="-10">
                <a:solidFill>
                  <a:srgbClr val="443329"/>
                </a:solidFill>
                <a:latin typeface="Times New Roman"/>
                <a:cs typeface="Times New Roman"/>
              </a:rPr>
              <a:t>депутатов </a:t>
            </a:r>
            <a:r>
              <a:rPr lang="ru-RU" sz="2000" spc="-10" dirty="0" err="1" smtClean="0">
                <a:solidFill>
                  <a:srgbClr val="443329"/>
                </a:solidFill>
                <a:latin typeface="Times New Roman"/>
                <a:cs typeface="Times New Roman"/>
              </a:rPr>
              <a:t>Рыбасов</a:t>
            </a:r>
            <a:r>
              <a:rPr sz="2000" spc="-10" smtClean="0">
                <a:solidFill>
                  <a:srgbClr val="443329"/>
                </a:solidFill>
                <a:latin typeface="Times New Roman"/>
                <a:cs typeface="Times New Roman"/>
              </a:rPr>
              <a:t>ского  </a:t>
            </a:r>
            <a:r>
              <a:rPr sz="2000" spc="-15" dirty="0">
                <a:solidFill>
                  <a:srgbClr val="443329"/>
                </a:solidFill>
                <a:latin typeface="Times New Roman"/>
                <a:cs typeface="Times New Roman"/>
              </a:rPr>
              <a:t>сельского </a:t>
            </a:r>
            <a:r>
              <a:rPr sz="2000" spc="5" dirty="0">
                <a:solidFill>
                  <a:srgbClr val="443329"/>
                </a:solidFill>
                <a:latin typeface="Times New Roman"/>
                <a:cs typeface="Times New Roman"/>
              </a:rPr>
              <a:t>поселения </a:t>
            </a:r>
            <a:r>
              <a:rPr sz="2000" spc="-10">
                <a:solidFill>
                  <a:srgbClr val="443329"/>
                </a:solidFill>
                <a:latin typeface="Times New Roman"/>
                <a:cs typeface="Times New Roman"/>
              </a:rPr>
              <a:t>от </a:t>
            </a:r>
            <a:r>
              <a:rPr lang="ru-RU" sz="2000" spc="-10" dirty="0" smtClean="0">
                <a:solidFill>
                  <a:srgbClr val="443329"/>
                </a:solidFill>
                <a:latin typeface="Times New Roman"/>
                <a:cs typeface="Times New Roman"/>
              </a:rPr>
              <a:t>25</a:t>
            </a:r>
            <a:r>
              <a:rPr sz="2000" smtClean="0">
                <a:solidFill>
                  <a:srgbClr val="443329"/>
                </a:solidFill>
                <a:latin typeface="Times New Roman"/>
                <a:cs typeface="Times New Roman"/>
              </a:rPr>
              <a:t>.12.201</a:t>
            </a:r>
            <a:r>
              <a:rPr lang="ru-RU" sz="2000" dirty="0" smtClean="0">
                <a:solidFill>
                  <a:srgbClr val="443329"/>
                </a:solidFill>
                <a:latin typeface="Times New Roman"/>
                <a:cs typeface="Times New Roman"/>
              </a:rPr>
              <a:t>5</a:t>
            </a:r>
            <a:r>
              <a:rPr sz="2000" smtClean="0">
                <a:solidFill>
                  <a:srgbClr val="443329"/>
                </a:solidFill>
                <a:latin typeface="Times New Roman"/>
                <a:cs typeface="Times New Roman"/>
              </a:rPr>
              <a:t> </a:t>
            </a:r>
            <a:r>
              <a:rPr sz="2000" spc="5">
                <a:solidFill>
                  <a:srgbClr val="443329"/>
                </a:solidFill>
                <a:latin typeface="Times New Roman"/>
                <a:cs typeface="Times New Roman"/>
              </a:rPr>
              <a:t>№ </a:t>
            </a:r>
            <a:r>
              <a:rPr lang="ru-RU" sz="2000" spc="5" dirty="0" smtClean="0">
                <a:solidFill>
                  <a:srgbClr val="443329"/>
                </a:solidFill>
                <a:latin typeface="Times New Roman"/>
                <a:cs typeface="Times New Roman"/>
              </a:rPr>
              <a:t>130 </a:t>
            </a:r>
            <a:r>
              <a:rPr sz="2000" spc="-5" smtClean="0">
                <a:solidFill>
                  <a:srgbClr val="443329"/>
                </a:solidFill>
                <a:latin typeface="Times New Roman"/>
                <a:cs typeface="Times New Roman"/>
              </a:rPr>
              <a:t>«О </a:t>
            </a:r>
            <a:r>
              <a:rPr sz="2000" spc="-15" err="1">
                <a:solidFill>
                  <a:srgbClr val="443329"/>
                </a:solidFill>
                <a:latin typeface="Times New Roman"/>
                <a:cs typeface="Times New Roman"/>
              </a:rPr>
              <a:t>бюджете</a:t>
            </a:r>
            <a:r>
              <a:rPr sz="2000" spc="-15">
                <a:solidFill>
                  <a:srgbClr val="443329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solidFill>
                  <a:srgbClr val="443329"/>
                </a:solidFill>
                <a:latin typeface="Times New Roman"/>
                <a:cs typeface="Times New Roman"/>
              </a:rPr>
              <a:t>Рыбасовского</a:t>
            </a:r>
            <a:r>
              <a:rPr sz="2000" spc="-10" smtClean="0">
                <a:solidFill>
                  <a:srgbClr val="443329"/>
                </a:solidFill>
                <a:latin typeface="Times New Roman"/>
                <a:cs typeface="Times New Roman"/>
              </a:rPr>
              <a:t>  </a:t>
            </a:r>
            <a:r>
              <a:rPr sz="2000" spc="-15" dirty="0">
                <a:solidFill>
                  <a:srgbClr val="443329"/>
                </a:solidFill>
                <a:latin typeface="Times New Roman"/>
                <a:cs typeface="Times New Roman"/>
              </a:rPr>
              <a:t>сельского </a:t>
            </a:r>
            <a:r>
              <a:rPr sz="2000" spc="5">
                <a:solidFill>
                  <a:srgbClr val="443329"/>
                </a:solidFill>
                <a:latin typeface="Times New Roman"/>
                <a:cs typeface="Times New Roman"/>
              </a:rPr>
              <a:t>поселения </a:t>
            </a:r>
            <a:r>
              <a:rPr lang="ru-RU" sz="2000" spc="5" dirty="0" err="1" smtClean="0">
                <a:solidFill>
                  <a:srgbClr val="443329"/>
                </a:solidFill>
                <a:latin typeface="Times New Roman"/>
                <a:cs typeface="Times New Roman"/>
              </a:rPr>
              <a:t>Сальского</a:t>
            </a:r>
            <a:r>
              <a:rPr sz="2000" spc="-20" smtClean="0">
                <a:solidFill>
                  <a:srgbClr val="44332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3329"/>
                </a:solidFill>
                <a:latin typeface="Times New Roman"/>
                <a:cs typeface="Times New Roman"/>
              </a:rPr>
              <a:t>района </a:t>
            </a:r>
            <a:r>
              <a:rPr sz="2000">
                <a:solidFill>
                  <a:srgbClr val="443329"/>
                </a:solidFill>
                <a:latin typeface="Times New Roman"/>
                <a:cs typeface="Times New Roman"/>
              </a:rPr>
              <a:t>на </a:t>
            </a:r>
            <a:r>
              <a:rPr sz="2000" smtClean="0">
                <a:solidFill>
                  <a:srgbClr val="443329"/>
                </a:solidFill>
                <a:latin typeface="Times New Roman"/>
                <a:cs typeface="Times New Roman"/>
              </a:rPr>
              <a:t>201</a:t>
            </a:r>
            <a:r>
              <a:rPr lang="ru-RU" sz="2000" dirty="0" smtClean="0">
                <a:solidFill>
                  <a:srgbClr val="443329"/>
                </a:solidFill>
                <a:latin typeface="Times New Roman"/>
                <a:cs typeface="Times New Roman"/>
              </a:rPr>
              <a:t>6</a:t>
            </a:r>
            <a:r>
              <a:rPr sz="2000" smtClean="0">
                <a:solidFill>
                  <a:srgbClr val="443329"/>
                </a:solidFill>
                <a:latin typeface="Times New Roman"/>
                <a:cs typeface="Times New Roman"/>
              </a:rPr>
              <a:t> </a:t>
            </a:r>
            <a:r>
              <a:rPr sz="2000" spc="-35" smtClean="0">
                <a:solidFill>
                  <a:srgbClr val="443329"/>
                </a:solidFill>
                <a:latin typeface="Times New Roman"/>
                <a:cs typeface="Times New Roman"/>
              </a:rPr>
              <a:t>год</a:t>
            </a:r>
            <a:r>
              <a:rPr sz="2000" spc="-20" smtClean="0">
                <a:solidFill>
                  <a:srgbClr val="443329"/>
                </a:solidFill>
                <a:latin typeface="Times New Roman"/>
                <a:cs typeface="Times New Roman"/>
              </a:rPr>
              <a:t>»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761" y="761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152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0"/>
            <a:ext cx="0" cy="1905"/>
          </a:xfrm>
          <a:custGeom>
            <a:avLst/>
            <a:gdLst/>
            <a:ahLst/>
            <a:cxnLst/>
            <a:rect l="l" t="t" r="r" b="b"/>
            <a:pathLst>
              <a:path h="1905">
                <a:moveTo>
                  <a:pt x="-889" y="761"/>
                </a:moveTo>
                <a:lnTo>
                  <a:pt x="889" y="7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C:\DSC_0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3" y="2928934"/>
            <a:ext cx="7715305" cy="3571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9909" y="151541"/>
            <a:ext cx="7385050" cy="559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045" marR="5080" indent="-220979">
              <a:lnSpc>
                <a:spcPct val="101099"/>
              </a:lnSpc>
            </a:pPr>
            <a:r>
              <a:rPr sz="1800" b="1" spc="-5" dirty="0">
                <a:latin typeface="Constantia"/>
                <a:cs typeface="Constantia"/>
              </a:rPr>
              <a:t>Структура </a:t>
            </a:r>
            <a:r>
              <a:rPr sz="1800" b="1" spc="-15" dirty="0">
                <a:latin typeface="Constantia"/>
                <a:cs typeface="Constantia"/>
              </a:rPr>
              <a:t>расходов </a:t>
            </a:r>
            <a:r>
              <a:rPr sz="1800" b="1" spc="-20">
                <a:latin typeface="Constantia"/>
                <a:cs typeface="Constantia"/>
              </a:rPr>
              <a:t>бюджета </a:t>
            </a:r>
            <a:r>
              <a:rPr lang="ru-RU" sz="1800" b="1" spc="-20" dirty="0" err="1" smtClean="0">
                <a:latin typeface="Constantia"/>
                <a:cs typeface="Constantia"/>
              </a:rPr>
              <a:t>Рыбасов</a:t>
            </a:r>
            <a:r>
              <a:rPr sz="1800" b="1" spc="-15" smtClean="0">
                <a:latin typeface="Constantia"/>
                <a:cs typeface="Constantia"/>
              </a:rPr>
              <a:t>ского </a:t>
            </a:r>
            <a:r>
              <a:rPr sz="1800" b="1" spc="-20" dirty="0">
                <a:latin typeface="Constantia"/>
                <a:cs typeface="Constantia"/>
              </a:rPr>
              <a:t>сельского</a:t>
            </a:r>
            <a:r>
              <a:rPr sz="1800" b="1" spc="-315" dirty="0">
                <a:latin typeface="Constantia"/>
                <a:cs typeface="Constantia"/>
              </a:rPr>
              <a:t> </a:t>
            </a:r>
            <a:r>
              <a:rPr sz="1800" b="1" spc="-10">
                <a:latin typeface="Constantia"/>
                <a:cs typeface="Constantia"/>
              </a:rPr>
              <a:t>поселения  </a:t>
            </a:r>
            <a:r>
              <a:rPr lang="ru-RU" sz="1800" b="1" spc="-10" dirty="0" err="1" smtClean="0">
                <a:latin typeface="Constantia"/>
                <a:cs typeface="Constantia"/>
              </a:rPr>
              <a:t>Сальского</a:t>
            </a:r>
            <a:r>
              <a:rPr sz="1800" b="1" spc="-15" smtClean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района </a:t>
            </a:r>
            <a:r>
              <a:rPr sz="1800" b="1" dirty="0">
                <a:latin typeface="Constantia"/>
                <a:cs typeface="Constantia"/>
              </a:rPr>
              <a:t>по программному </a:t>
            </a:r>
            <a:r>
              <a:rPr sz="1800" b="1" spc="-5" dirty="0">
                <a:latin typeface="Constantia"/>
                <a:cs typeface="Constantia"/>
              </a:rPr>
              <a:t>принципу </a:t>
            </a:r>
            <a:r>
              <a:rPr sz="1800" b="1" spc="-5">
                <a:latin typeface="Times New Roman"/>
                <a:cs typeface="Times New Roman"/>
              </a:rPr>
              <a:t>на </a:t>
            </a:r>
            <a:r>
              <a:rPr sz="1800" b="1" smtClean="0">
                <a:latin typeface="Times New Roman"/>
                <a:cs typeface="Times New Roman"/>
              </a:rPr>
              <a:t>201</a:t>
            </a:r>
            <a:r>
              <a:rPr lang="ru-RU" sz="1800" b="1" dirty="0" smtClean="0">
                <a:latin typeface="Times New Roman"/>
                <a:cs typeface="Times New Roman"/>
              </a:rPr>
              <a:t>6</a:t>
            </a:r>
            <a:r>
              <a:rPr sz="1800" b="1" spc="-290" smtClean="0">
                <a:latin typeface="Times New Roman"/>
                <a:cs typeface="Times New Roman"/>
              </a:rPr>
              <a:t> </a:t>
            </a:r>
            <a:r>
              <a:rPr sz="1800" b="1" spc="-35" dirty="0">
                <a:latin typeface="Times New Roman"/>
                <a:cs typeface="Times New Roman"/>
              </a:rPr>
              <a:t>год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541" y="1475739"/>
            <a:ext cx="504190" cy="4690110"/>
          </a:xfrm>
          <a:custGeom>
            <a:avLst/>
            <a:gdLst/>
            <a:ahLst/>
            <a:cxnLst/>
            <a:rect l="l" t="t" r="r" b="b"/>
            <a:pathLst>
              <a:path w="504190" h="4690110">
                <a:moveTo>
                  <a:pt x="0" y="0"/>
                </a:moveTo>
                <a:lnTo>
                  <a:pt x="0" y="4626559"/>
                </a:lnTo>
                <a:lnTo>
                  <a:pt x="9001" y="4643308"/>
                </a:lnTo>
                <a:lnTo>
                  <a:pt x="73812" y="4671110"/>
                </a:lnTo>
                <a:lnTo>
                  <a:pt x="124817" y="4680962"/>
                </a:lnTo>
                <a:lnTo>
                  <a:pt x="185020" y="4687313"/>
                </a:lnTo>
                <a:lnTo>
                  <a:pt x="252018" y="4689563"/>
                </a:lnTo>
                <a:lnTo>
                  <a:pt x="319018" y="4687313"/>
                </a:lnTo>
                <a:lnTo>
                  <a:pt x="379223" y="4680962"/>
                </a:lnTo>
                <a:lnTo>
                  <a:pt x="430231" y="4671110"/>
                </a:lnTo>
                <a:lnTo>
                  <a:pt x="469640" y="4658359"/>
                </a:lnTo>
                <a:lnTo>
                  <a:pt x="504050" y="4626559"/>
                </a:lnTo>
                <a:lnTo>
                  <a:pt x="504050" y="62992"/>
                </a:lnTo>
                <a:lnTo>
                  <a:pt x="252018" y="62992"/>
                </a:lnTo>
                <a:lnTo>
                  <a:pt x="185020" y="60742"/>
                </a:lnTo>
                <a:lnTo>
                  <a:pt x="124817" y="54393"/>
                </a:lnTo>
                <a:lnTo>
                  <a:pt x="73812" y="44545"/>
                </a:lnTo>
                <a:lnTo>
                  <a:pt x="34406" y="31797"/>
                </a:lnTo>
                <a:lnTo>
                  <a:pt x="9001" y="16748"/>
                </a:lnTo>
                <a:lnTo>
                  <a:pt x="0" y="0"/>
                </a:lnTo>
                <a:close/>
              </a:path>
              <a:path w="504190" h="4690110">
                <a:moveTo>
                  <a:pt x="504050" y="0"/>
                </a:moveTo>
                <a:lnTo>
                  <a:pt x="469640" y="31797"/>
                </a:lnTo>
                <a:lnTo>
                  <a:pt x="430231" y="44545"/>
                </a:lnTo>
                <a:lnTo>
                  <a:pt x="379223" y="54393"/>
                </a:lnTo>
                <a:lnTo>
                  <a:pt x="319018" y="60742"/>
                </a:lnTo>
                <a:lnTo>
                  <a:pt x="252018" y="62992"/>
                </a:lnTo>
                <a:lnTo>
                  <a:pt x="504050" y="62992"/>
                </a:lnTo>
                <a:lnTo>
                  <a:pt x="50405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5541" y="1412747"/>
            <a:ext cx="504190" cy="126364"/>
          </a:xfrm>
          <a:custGeom>
            <a:avLst/>
            <a:gdLst/>
            <a:ahLst/>
            <a:cxnLst/>
            <a:rect l="l" t="t" r="r" b="b"/>
            <a:pathLst>
              <a:path w="504190" h="126365">
                <a:moveTo>
                  <a:pt x="252018" y="0"/>
                </a:moveTo>
                <a:lnTo>
                  <a:pt x="185020" y="2249"/>
                </a:lnTo>
                <a:lnTo>
                  <a:pt x="124817" y="8598"/>
                </a:lnTo>
                <a:lnTo>
                  <a:pt x="73812" y="18446"/>
                </a:lnTo>
                <a:lnTo>
                  <a:pt x="34406" y="31194"/>
                </a:lnTo>
                <a:lnTo>
                  <a:pt x="0" y="62991"/>
                </a:lnTo>
                <a:lnTo>
                  <a:pt x="9001" y="79740"/>
                </a:lnTo>
                <a:lnTo>
                  <a:pt x="73812" y="107537"/>
                </a:lnTo>
                <a:lnTo>
                  <a:pt x="124817" y="117385"/>
                </a:lnTo>
                <a:lnTo>
                  <a:pt x="185020" y="123734"/>
                </a:lnTo>
                <a:lnTo>
                  <a:pt x="252018" y="125984"/>
                </a:lnTo>
                <a:lnTo>
                  <a:pt x="319018" y="123734"/>
                </a:lnTo>
                <a:lnTo>
                  <a:pt x="379223" y="117385"/>
                </a:lnTo>
                <a:lnTo>
                  <a:pt x="430231" y="107537"/>
                </a:lnTo>
                <a:lnTo>
                  <a:pt x="469640" y="94789"/>
                </a:lnTo>
                <a:lnTo>
                  <a:pt x="504050" y="62991"/>
                </a:lnTo>
                <a:lnTo>
                  <a:pt x="495047" y="46243"/>
                </a:lnTo>
                <a:lnTo>
                  <a:pt x="430231" y="18446"/>
                </a:lnTo>
                <a:lnTo>
                  <a:pt x="379223" y="8598"/>
                </a:lnTo>
                <a:lnTo>
                  <a:pt x="319018" y="2249"/>
                </a:lnTo>
                <a:lnTo>
                  <a:pt x="252018" y="0"/>
                </a:lnTo>
                <a:close/>
              </a:path>
            </a:pathLst>
          </a:custGeom>
          <a:solidFill>
            <a:srgbClr val="F6C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5541" y="1412747"/>
            <a:ext cx="504190" cy="4752975"/>
          </a:xfrm>
          <a:custGeom>
            <a:avLst/>
            <a:gdLst/>
            <a:ahLst/>
            <a:cxnLst/>
            <a:rect l="l" t="t" r="r" b="b"/>
            <a:pathLst>
              <a:path w="504190" h="4752975">
                <a:moveTo>
                  <a:pt x="504050" y="62991"/>
                </a:moveTo>
                <a:lnTo>
                  <a:pt x="469640" y="94789"/>
                </a:lnTo>
                <a:lnTo>
                  <a:pt x="430231" y="107537"/>
                </a:lnTo>
                <a:lnTo>
                  <a:pt x="379223" y="117385"/>
                </a:lnTo>
                <a:lnTo>
                  <a:pt x="319018" y="123734"/>
                </a:lnTo>
                <a:lnTo>
                  <a:pt x="252018" y="125984"/>
                </a:lnTo>
                <a:lnTo>
                  <a:pt x="185020" y="123734"/>
                </a:lnTo>
                <a:lnTo>
                  <a:pt x="124817" y="117385"/>
                </a:lnTo>
                <a:lnTo>
                  <a:pt x="73812" y="107537"/>
                </a:lnTo>
                <a:lnTo>
                  <a:pt x="34406" y="94789"/>
                </a:lnTo>
                <a:lnTo>
                  <a:pt x="0" y="62991"/>
                </a:lnTo>
                <a:lnTo>
                  <a:pt x="9001" y="46243"/>
                </a:lnTo>
                <a:lnTo>
                  <a:pt x="34406" y="31194"/>
                </a:lnTo>
                <a:lnTo>
                  <a:pt x="73812" y="18446"/>
                </a:lnTo>
                <a:lnTo>
                  <a:pt x="124817" y="8598"/>
                </a:lnTo>
                <a:lnTo>
                  <a:pt x="185020" y="2249"/>
                </a:lnTo>
                <a:lnTo>
                  <a:pt x="252018" y="0"/>
                </a:lnTo>
                <a:lnTo>
                  <a:pt x="319018" y="2249"/>
                </a:lnTo>
                <a:lnTo>
                  <a:pt x="379223" y="8598"/>
                </a:lnTo>
                <a:lnTo>
                  <a:pt x="430231" y="18446"/>
                </a:lnTo>
                <a:lnTo>
                  <a:pt x="469640" y="31194"/>
                </a:lnTo>
                <a:lnTo>
                  <a:pt x="504050" y="62991"/>
                </a:lnTo>
                <a:lnTo>
                  <a:pt x="504050" y="4689551"/>
                </a:lnTo>
                <a:lnTo>
                  <a:pt x="495047" y="4706300"/>
                </a:lnTo>
                <a:lnTo>
                  <a:pt x="469640" y="4721351"/>
                </a:lnTo>
                <a:lnTo>
                  <a:pt x="430231" y="4734102"/>
                </a:lnTo>
                <a:lnTo>
                  <a:pt x="379223" y="4743954"/>
                </a:lnTo>
                <a:lnTo>
                  <a:pt x="319018" y="4750305"/>
                </a:lnTo>
                <a:lnTo>
                  <a:pt x="252018" y="4752555"/>
                </a:lnTo>
                <a:lnTo>
                  <a:pt x="185020" y="4750305"/>
                </a:lnTo>
                <a:lnTo>
                  <a:pt x="124817" y="4743954"/>
                </a:lnTo>
                <a:lnTo>
                  <a:pt x="73812" y="4734102"/>
                </a:lnTo>
                <a:lnTo>
                  <a:pt x="34406" y="4721351"/>
                </a:lnTo>
                <a:lnTo>
                  <a:pt x="0" y="4689551"/>
                </a:lnTo>
                <a:lnTo>
                  <a:pt x="0" y="62991"/>
                </a:lnTo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4584" y="2920846"/>
            <a:ext cx="474489" cy="250841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729"/>
              </a:lnSpc>
            </a:pPr>
            <a:r>
              <a:rPr sz="3600" b="1" smtClean="0">
                <a:latin typeface="Arial"/>
                <a:cs typeface="Arial"/>
              </a:rPr>
              <a:t>Б</a:t>
            </a:r>
            <a:r>
              <a:rPr sz="3600" b="1" spc="-30" smtClean="0">
                <a:latin typeface="Arial"/>
                <a:cs typeface="Arial"/>
              </a:rPr>
              <a:t>Ю</a:t>
            </a:r>
            <a:r>
              <a:rPr sz="3600" b="1" spc="10" smtClean="0">
                <a:latin typeface="Arial"/>
                <a:cs typeface="Arial"/>
              </a:rPr>
              <a:t>ДЖ</a:t>
            </a:r>
            <a:r>
              <a:rPr lang="ru-RU" sz="3600" b="1" spc="10" dirty="0" smtClean="0">
                <a:latin typeface="Arial"/>
                <a:cs typeface="Arial"/>
              </a:rPr>
              <a:t>ЕТ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09976" y="1603375"/>
            <a:ext cx="2068830" cy="1224280"/>
          </a:xfrm>
          <a:custGeom>
            <a:avLst/>
            <a:gdLst/>
            <a:ahLst/>
            <a:cxnLst/>
            <a:rect l="l" t="t" r="r" b="b"/>
            <a:pathLst>
              <a:path w="2068829" h="1224280">
                <a:moveTo>
                  <a:pt x="1864487" y="0"/>
                </a:moveTo>
                <a:lnTo>
                  <a:pt x="203962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2"/>
                </a:lnTo>
                <a:lnTo>
                  <a:pt x="0" y="1019937"/>
                </a:lnTo>
                <a:lnTo>
                  <a:pt x="5386" y="1066704"/>
                </a:lnTo>
                <a:lnTo>
                  <a:pt x="20730" y="1109636"/>
                </a:lnTo>
                <a:lnTo>
                  <a:pt x="44806" y="1147506"/>
                </a:lnTo>
                <a:lnTo>
                  <a:pt x="76392" y="1179092"/>
                </a:lnTo>
                <a:lnTo>
                  <a:pt x="114262" y="1203168"/>
                </a:lnTo>
                <a:lnTo>
                  <a:pt x="157194" y="1218512"/>
                </a:lnTo>
                <a:lnTo>
                  <a:pt x="203962" y="1223899"/>
                </a:lnTo>
                <a:lnTo>
                  <a:pt x="1864487" y="1223899"/>
                </a:lnTo>
                <a:lnTo>
                  <a:pt x="1911254" y="1218512"/>
                </a:lnTo>
                <a:lnTo>
                  <a:pt x="1954186" y="1203168"/>
                </a:lnTo>
                <a:lnTo>
                  <a:pt x="1992056" y="1179092"/>
                </a:lnTo>
                <a:lnTo>
                  <a:pt x="2023642" y="1147506"/>
                </a:lnTo>
                <a:lnTo>
                  <a:pt x="2047718" y="1109636"/>
                </a:lnTo>
                <a:lnTo>
                  <a:pt x="2063062" y="1066704"/>
                </a:lnTo>
                <a:lnTo>
                  <a:pt x="2068449" y="1019937"/>
                </a:lnTo>
                <a:lnTo>
                  <a:pt x="2068449" y="203962"/>
                </a:lnTo>
                <a:lnTo>
                  <a:pt x="2063062" y="157194"/>
                </a:lnTo>
                <a:lnTo>
                  <a:pt x="2047718" y="114262"/>
                </a:lnTo>
                <a:lnTo>
                  <a:pt x="2023642" y="76392"/>
                </a:lnTo>
                <a:lnTo>
                  <a:pt x="1992056" y="44806"/>
                </a:lnTo>
                <a:lnTo>
                  <a:pt x="1954186" y="20730"/>
                </a:lnTo>
                <a:lnTo>
                  <a:pt x="1911254" y="5386"/>
                </a:lnTo>
                <a:lnTo>
                  <a:pt x="1864487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09976" y="1603375"/>
            <a:ext cx="2068830" cy="1224280"/>
          </a:xfrm>
          <a:custGeom>
            <a:avLst/>
            <a:gdLst/>
            <a:ahLst/>
            <a:cxnLst/>
            <a:rect l="l" t="t" r="r" b="b"/>
            <a:pathLst>
              <a:path w="2068829" h="1224280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2" y="0"/>
                </a:lnTo>
                <a:lnTo>
                  <a:pt x="1864487" y="0"/>
                </a:lnTo>
                <a:lnTo>
                  <a:pt x="1911254" y="5386"/>
                </a:lnTo>
                <a:lnTo>
                  <a:pt x="1954186" y="20730"/>
                </a:lnTo>
                <a:lnTo>
                  <a:pt x="1992056" y="44806"/>
                </a:lnTo>
                <a:lnTo>
                  <a:pt x="2023642" y="76392"/>
                </a:lnTo>
                <a:lnTo>
                  <a:pt x="2047718" y="114262"/>
                </a:lnTo>
                <a:lnTo>
                  <a:pt x="2063062" y="157194"/>
                </a:lnTo>
                <a:lnTo>
                  <a:pt x="2068449" y="203962"/>
                </a:lnTo>
                <a:lnTo>
                  <a:pt x="2068449" y="1019937"/>
                </a:lnTo>
                <a:lnTo>
                  <a:pt x="2063062" y="1066704"/>
                </a:lnTo>
                <a:lnTo>
                  <a:pt x="2047718" y="1109636"/>
                </a:lnTo>
                <a:lnTo>
                  <a:pt x="2023642" y="1147506"/>
                </a:lnTo>
                <a:lnTo>
                  <a:pt x="1992056" y="1179092"/>
                </a:lnTo>
                <a:lnTo>
                  <a:pt x="1954186" y="1203168"/>
                </a:lnTo>
                <a:lnTo>
                  <a:pt x="1911254" y="1218512"/>
                </a:lnTo>
                <a:lnTo>
                  <a:pt x="1864487" y="1223899"/>
                </a:lnTo>
                <a:lnTo>
                  <a:pt x="203962" y="1223899"/>
                </a:lnTo>
                <a:lnTo>
                  <a:pt x="157194" y="1218512"/>
                </a:lnTo>
                <a:lnTo>
                  <a:pt x="114262" y="1203168"/>
                </a:lnTo>
                <a:lnTo>
                  <a:pt x="76392" y="1179092"/>
                </a:lnTo>
                <a:lnTo>
                  <a:pt x="44806" y="1147506"/>
                </a:lnTo>
                <a:lnTo>
                  <a:pt x="20730" y="1109636"/>
                </a:lnTo>
                <a:lnTo>
                  <a:pt x="5386" y="1066704"/>
                </a:lnTo>
                <a:lnTo>
                  <a:pt x="0" y="1019937"/>
                </a:lnTo>
                <a:lnTo>
                  <a:pt x="0" y="203962"/>
                </a:lnTo>
                <a:close/>
              </a:path>
            </a:pathLst>
          </a:custGeom>
          <a:ln w="25399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50819" y="1843532"/>
            <a:ext cx="178181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</a:pPr>
            <a:r>
              <a:rPr sz="1600" b="1" spc="-155" dirty="0">
                <a:latin typeface="Arial"/>
                <a:cs typeface="Arial"/>
              </a:rPr>
              <a:t>Муниципальные  </a:t>
            </a:r>
            <a:r>
              <a:rPr sz="1600" b="1" spc="-125">
                <a:latin typeface="Arial"/>
                <a:cs typeface="Arial"/>
              </a:rPr>
              <a:t>программы  </a:t>
            </a:r>
            <a:r>
              <a:rPr sz="1600" b="1" spc="10" smtClean="0">
                <a:latin typeface="Arial"/>
                <a:cs typeface="Arial"/>
              </a:rPr>
              <a:t>(</a:t>
            </a:r>
            <a:r>
              <a:rPr lang="ru-RU" sz="1600" b="1" spc="10" dirty="0" smtClean="0">
                <a:latin typeface="Arial"/>
                <a:cs typeface="Arial"/>
              </a:rPr>
              <a:t>3493</a:t>
            </a:r>
            <a:r>
              <a:rPr sz="1600" b="1" spc="10" smtClean="0">
                <a:latin typeface="Arial"/>
                <a:cs typeface="Arial"/>
              </a:rPr>
              <a:t>,</a:t>
            </a:r>
            <a:r>
              <a:rPr lang="ru-RU" sz="1600" b="1" spc="10" dirty="0" smtClean="0">
                <a:latin typeface="Arial"/>
                <a:cs typeface="Arial"/>
              </a:rPr>
              <a:t>5</a:t>
            </a:r>
            <a:r>
              <a:rPr sz="1600" b="1" spc="10" smtClean="0">
                <a:latin typeface="Arial"/>
                <a:cs typeface="Arial"/>
              </a:rPr>
              <a:t> </a:t>
            </a:r>
            <a:r>
              <a:rPr sz="1600" b="1" spc="-170" dirty="0">
                <a:latin typeface="Arial"/>
                <a:cs typeface="Arial"/>
              </a:rPr>
              <a:t>тыс.</a:t>
            </a:r>
            <a:r>
              <a:rPr sz="1600" b="1" spc="-260" dirty="0">
                <a:latin typeface="Arial"/>
                <a:cs typeface="Arial"/>
              </a:rPr>
              <a:t> </a:t>
            </a:r>
            <a:r>
              <a:rPr sz="1600" b="1" spc="-165" dirty="0">
                <a:latin typeface="Arial"/>
                <a:cs typeface="Arial"/>
              </a:rPr>
              <a:t>рублей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79801" y="4260850"/>
            <a:ext cx="2168525" cy="1362075"/>
          </a:xfrm>
          <a:custGeom>
            <a:avLst/>
            <a:gdLst/>
            <a:ahLst/>
            <a:cxnLst/>
            <a:rect l="l" t="t" r="r" b="b"/>
            <a:pathLst>
              <a:path w="2168525" h="1362075">
                <a:moveTo>
                  <a:pt x="1941449" y="0"/>
                </a:moveTo>
                <a:lnTo>
                  <a:pt x="226949" y="0"/>
                </a:lnTo>
                <a:lnTo>
                  <a:pt x="181208" y="4610"/>
                </a:lnTo>
                <a:lnTo>
                  <a:pt x="138606" y="17835"/>
                </a:lnTo>
                <a:lnTo>
                  <a:pt x="100055" y="38763"/>
                </a:lnTo>
                <a:lnTo>
                  <a:pt x="66468" y="66484"/>
                </a:lnTo>
                <a:lnTo>
                  <a:pt x="38757" y="100086"/>
                </a:lnTo>
                <a:lnTo>
                  <a:pt x="17833" y="138660"/>
                </a:lnTo>
                <a:lnTo>
                  <a:pt x="4610" y="181293"/>
                </a:lnTo>
                <a:lnTo>
                  <a:pt x="0" y="227075"/>
                </a:lnTo>
                <a:lnTo>
                  <a:pt x="0" y="1134999"/>
                </a:lnTo>
                <a:lnTo>
                  <a:pt x="4610" y="1180781"/>
                </a:lnTo>
                <a:lnTo>
                  <a:pt x="17833" y="1223414"/>
                </a:lnTo>
                <a:lnTo>
                  <a:pt x="38757" y="1261988"/>
                </a:lnTo>
                <a:lnTo>
                  <a:pt x="66468" y="1295590"/>
                </a:lnTo>
                <a:lnTo>
                  <a:pt x="100055" y="1323311"/>
                </a:lnTo>
                <a:lnTo>
                  <a:pt x="138606" y="1344239"/>
                </a:lnTo>
                <a:lnTo>
                  <a:pt x="181208" y="1357464"/>
                </a:lnTo>
                <a:lnTo>
                  <a:pt x="226949" y="1362075"/>
                </a:lnTo>
                <a:lnTo>
                  <a:pt x="1941449" y="1362075"/>
                </a:lnTo>
                <a:lnTo>
                  <a:pt x="1987195" y="1357464"/>
                </a:lnTo>
                <a:lnTo>
                  <a:pt x="2029811" y="1344239"/>
                </a:lnTo>
                <a:lnTo>
                  <a:pt x="2068382" y="1323311"/>
                </a:lnTo>
                <a:lnTo>
                  <a:pt x="2101992" y="1295590"/>
                </a:lnTo>
                <a:lnTo>
                  <a:pt x="2129727" y="1261988"/>
                </a:lnTo>
                <a:lnTo>
                  <a:pt x="2150671" y="1223414"/>
                </a:lnTo>
                <a:lnTo>
                  <a:pt x="2163909" y="1180781"/>
                </a:lnTo>
                <a:lnTo>
                  <a:pt x="2168525" y="1134999"/>
                </a:lnTo>
                <a:lnTo>
                  <a:pt x="2168398" y="227075"/>
                </a:lnTo>
                <a:lnTo>
                  <a:pt x="2163824" y="181293"/>
                </a:lnTo>
                <a:lnTo>
                  <a:pt x="2150617" y="138660"/>
                </a:lnTo>
                <a:lnTo>
                  <a:pt x="2129696" y="100086"/>
                </a:lnTo>
                <a:lnTo>
                  <a:pt x="2101977" y="66484"/>
                </a:lnTo>
                <a:lnTo>
                  <a:pt x="2068375" y="38763"/>
                </a:lnTo>
                <a:lnTo>
                  <a:pt x="2029809" y="17835"/>
                </a:lnTo>
                <a:lnTo>
                  <a:pt x="1987194" y="4610"/>
                </a:lnTo>
                <a:lnTo>
                  <a:pt x="194144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79801" y="4260850"/>
            <a:ext cx="2168525" cy="1362075"/>
          </a:xfrm>
          <a:custGeom>
            <a:avLst/>
            <a:gdLst/>
            <a:ahLst/>
            <a:cxnLst/>
            <a:rect l="l" t="t" r="r" b="b"/>
            <a:pathLst>
              <a:path w="2168525" h="1362075">
                <a:moveTo>
                  <a:pt x="0" y="227075"/>
                </a:moveTo>
                <a:lnTo>
                  <a:pt x="4610" y="181293"/>
                </a:lnTo>
                <a:lnTo>
                  <a:pt x="17833" y="138660"/>
                </a:lnTo>
                <a:lnTo>
                  <a:pt x="38757" y="100086"/>
                </a:lnTo>
                <a:lnTo>
                  <a:pt x="66468" y="66484"/>
                </a:lnTo>
                <a:lnTo>
                  <a:pt x="100055" y="38763"/>
                </a:lnTo>
                <a:lnTo>
                  <a:pt x="138606" y="17835"/>
                </a:lnTo>
                <a:lnTo>
                  <a:pt x="181208" y="4610"/>
                </a:lnTo>
                <a:lnTo>
                  <a:pt x="226949" y="0"/>
                </a:lnTo>
                <a:lnTo>
                  <a:pt x="1941449" y="0"/>
                </a:lnTo>
                <a:lnTo>
                  <a:pt x="1987194" y="4610"/>
                </a:lnTo>
                <a:lnTo>
                  <a:pt x="2029809" y="17835"/>
                </a:lnTo>
                <a:lnTo>
                  <a:pt x="2068375" y="38763"/>
                </a:lnTo>
                <a:lnTo>
                  <a:pt x="2101977" y="66484"/>
                </a:lnTo>
                <a:lnTo>
                  <a:pt x="2129696" y="100086"/>
                </a:lnTo>
                <a:lnTo>
                  <a:pt x="2150617" y="138660"/>
                </a:lnTo>
                <a:lnTo>
                  <a:pt x="2163824" y="181293"/>
                </a:lnTo>
                <a:lnTo>
                  <a:pt x="2168398" y="227075"/>
                </a:lnTo>
                <a:lnTo>
                  <a:pt x="2168525" y="1134999"/>
                </a:lnTo>
                <a:lnTo>
                  <a:pt x="2163909" y="1180781"/>
                </a:lnTo>
                <a:lnTo>
                  <a:pt x="2150671" y="1223414"/>
                </a:lnTo>
                <a:lnTo>
                  <a:pt x="2129727" y="1261988"/>
                </a:lnTo>
                <a:lnTo>
                  <a:pt x="2101992" y="1295590"/>
                </a:lnTo>
                <a:lnTo>
                  <a:pt x="2068382" y="1323311"/>
                </a:lnTo>
                <a:lnTo>
                  <a:pt x="2029811" y="1344239"/>
                </a:lnTo>
                <a:lnTo>
                  <a:pt x="1987195" y="1357464"/>
                </a:lnTo>
                <a:lnTo>
                  <a:pt x="1941449" y="1362075"/>
                </a:lnTo>
                <a:lnTo>
                  <a:pt x="226949" y="1362075"/>
                </a:lnTo>
                <a:lnTo>
                  <a:pt x="181208" y="1357464"/>
                </a:lnTo>
                <a:lnTo>
                  <a:pt x="138606" y="1344239"/>
                </a:lnTo>
                <a:lnTo>
                  <a:pt x="100055" y="1323311"/>
                </a:lnTo>
                <a:lnTo>
                  <a:pt x="66468" y="1295590"/>
                </a:lnTo>
                <a:lnTo>
                  <a:pt x="38757" y="1261988"/>
                </a:lnTo>
                <a:lnTo>
                  <a:pt x="17833" y="1223414"/>
                </a:lnTo>
                <a:lnTo>
                  <a:pt x="4610" y="1180781"/>
                </a:lnTo>
                <a:lnTo>
                  <a:pt x="0" y="1134999"/>
                </a:lnTo>
                <a:lnTo>
                  <a:pt x="0" y="227075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140710" y="4570603"/>
            <a:ext cx="18465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610" marR="176530" algn="ctr">
              <a:lnSpc>
                <a:spcPct val="100000"/>
              </a:lnSpc>
            </a:pPr>
            <a:r>
              <a:rPr sz="1600" b="1" spc="-130" dirty="0">
                <a:latin typeface="Arial"/>
                <a:cs typeface="Arial"/>
              </a:rPr>
              <a:t>Н</a:t>
            </a:r>
            <a:r>
              <a:rPr sz="1600" b="1" spc="-55" dirty="0">
                <a:latin typeface="Arial"/>
                <a:cs typeface="Arial"/>
              </a:rPr>
              <a:t>е</a:t>
            </a:r>
            <a:r>
              <a:rPr sz="1600" b="1" spc="-130" dirty="0">
                <a:latin typeface="Arial"/>
                <a:cs typeface="Arial"/>
              </a:rPr>
              <a:t>п</a:t>
            </a:r>
            <a:r>
              <a:rPr sz="1600" b="1" spc="-120" dirty="0">
                <a:latin typeface="Arial"/>
                <a:cs typeface="Arial"/>
              </a:rPr>
              <a:t>р</a:t>
            </a:r>
            <a:r>
              <a:rPr sz="1600" b="1" spc="-105" dirty="0">
                <a:latin typeface="Arial"/>
                <a:cs typeface="Arial"/>
              </a:rPr>
              <a:t>огра</a:t>
            </a:r>
            <a:r>
              <a:rPr sz="1600" b="1" spc="-85" dirty="0">
                <a:latin typeface="Arial"/>
                <a:cs typeface="Arial"/>
              </a:rPr>
              <a:t>м</a:t>
            </a:r>
            <a:r>
              <a:rPr sz="1600" b="1" spc="-95" dirty="0">
                <a:latin typeface="Arial"/>
                <a:cs typeface="Arial"/>
              </a:rPr>
              <a:t>м</a:t>
            </a:r>
            <a:r>
              <a:rPr sz="1600" b="1" spc="-110" dirty="0">
                <a:latin typeface="Arial"/>
                <a:cs typeface="Arial"/>
              </a:rPr>
              <a:t>н</a:t>
            </a:r>
            <a:r>
              <a:rPr sz="1600" b="1" spc="-120" dirty="0">
                <a:latin typeface="Arial"/>
                <a:cs typeface="Arial"/>
              </a:rPr>
              <a:t>ые  </a:t>
            </a:r>
            <a:r>
              <a:rPr sz="1600" b="1" spc="-175" dirty="0">
                <a:latin typeface="Arial"/>
                <a:cs typeface="Arial"/>
              </a:rPr>
              <a:t>расходы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spc="15" smtClean="0">
                <a:latin typeface="Arial"/>
                <a:cs typeface="Arial"/>
              </a:rPr>
              <a:t>(</a:t>
            </a:r>
            <a:r>
              <a:rPr lang="ru-RU" sz="1600" b="1" spc="15" dirty="0" smtClean="0">
                <a:latin typeface="Arial"/>
                <a:cs typeface="Arial"/>
              </a:rPr>
              <a:t>4968,1</a:t>
            </a:r>
            <a:r>
              <a:rPr sz="1600" b="1" spc="15" smtClean="0">
                <a:latin typeface="Arial"/>
                <a:cs typeface="Arial"/>
              </a:rPr>
              <a:t> </a:t>
            </a:r>
            <a:r>
              <a:rPr sz="1600" b="1" spc="-170" dirty="0">
                <a:latin typeface="Arial"/>
                <a:cs typeface="Arial"/>
              </a:rPr>
              <a:t>тыс.</a:t>
            </a:r>
            <a:r>
              <a:rPr sz="1600" b="1" spc="-270" dirty="0">
                <a:latin typeface="Arial"/>
                <a:cs typeface="Arial"/>
              </a:rPr>
              <a:t> </a:t>
            </a:r>
            <a:r>
              <a:rPr sz="1600" b="1" spc="-150" dirty="0">
                <a:latin typeface="Arial"/>
                <a:cs typeface="Arial"/>
              </a:rPr>
              <a:t>рублей)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03603" y="1539366"/>
            <a:ext cx="936625" cy="4636135"/>
          </a:xfrm>
          <a:custGeom>
            <a:avLst/>
            <a:gdLst/>
            <a:ahLst/>
            <a:cxnLst/>
            <a:rect l="l" t="t" r="r" b="b"/>
            <a:pathLst>
              <a:path w="936625" h="4636135">
                <a:moveTo>
                  <a:pt x="0" y="0"/>
                </a:moveTo>
                <a:lnTo>
                  <a:pt x="0" y="4518545"/>
                </a:lnTo>
                <a:lnTo>
                  <a:pt x="5074" y="4535838"/>
                </a:lnTo>
                <a:lnTo>
                  <a:pt x="43502" y="4567878"/>
                </a:lnTo>
                <a:lnTo>
                  <a:pt x="114810" y="4595319"/>
                </a:lnTo>
                <a:lnTo>
                  <a:pt x="160985" y="4606862"/>
                </a:lnTo>
                <a:lnTo>
                  <a:pt x="213209" y="4616712"/>
                </a:lnTo>
                <a:lnTo>
                  <a:pt x="270758" y="4624688"/>
                </a:lnTo>
                <a:lnTo>
                  <a:pt x="332909" y="4630609"/>
                </a:lnTo>
                <a:lnTo>
                  <a:pt x="398938" y="4634294"/>
                </a:lnTo>
                <a:lnTo>
                  <a:pt x="468122" y="4635563"/>
                </a:lnTo>
                <a:lnTo>
                  <a:pt x="537274" y="4634294"/>
                </a:lnTo>
                <a:lnTo>
                  <a:pt x="603277" y="4630609"/>
                </a:lnTo>
                <a:lnTo>
                  <a:pt x="665407" y="4624688"/>
                </a:lnTo>
                <a:lnTo>
                  <a:pt x="722940" y="4616712"/>
                </a:lnTo>
                <a:lnTo>
                  <a:pt x="775152" y="4606862"/>
                </a:lnTo>
                <a:lnTo>
                  <a:pt x="821318" y="4595319"/>
                </a:lnTo>
                <a:lnTo>
                  <a:pt x="860714" y="4582264"/>
                </a:lnTo>
                <a:lnTo>
                  <a:pt x="916300" y="4552343"/>
                </a:lnTo>
                <a:lnTo>
                  <a:pt x="936116" y="4518545"/>
                </a:lnTo>
                <a:lnTo>
                  <a:pt x="936116" y="117094"/>
                </a:lnTo>
                <a:lnTo>
                  <a:pt x="468122" y="117094"/>
                </a:lnTo>
                <a:lnTo>
                  <a:pt x="398938" y="115823"/>
                </a:lnTo>
                <a:lnTo>
                  <a:pt x="332909" y="112134"/>
                </a:lnTo>
                <a:lnTo>
                  <a:pt x="270758" y="106206"/>
                </a:lnTo>
                <a:lnTo>
                  <a:pt x="213209" y="98222"/>
                </a:lnTo>
                <a:lnTo>
                  <a:pt x="160985" y="88363"/>
                </a:lnTo>
                <a:lnTo>
                  <a:pt x="114810" y="76811"/>
                </a:lnTo>
                <a:lnTo>
                  <a:pt x="75408" y="63747"/>
                </a:lnTo>
                <a:lnTo>
                  <a:pt x="19816" y="33808"/>
                </a:lnTo>
                <a:lnTo>
                  <a:pt x="5074" y="17297"/>
                </a:lnTo>
                <a:lnTo>
                  <a:pt x="0" y="0"/>
                </a:lnTo>
                <a:close/>
              </a:path>
              <a:path w="936625" h="4636135">
                <a:moveTo>
                  <a:pt x="936116" y="0"/>
                </a:moveTo>
                <a:lnTo>
                  <a:pt x="916300" y="33808"/>
                </a:lnTo>
                <a:lnTo>
                  <a:pt x="860714" y="63747"/>
                </a:lnTo>
                <a:lnTo>
                  <a:pt x="821318" y="76811"/>
                </a:lnTo>
                <a:lnTo>
                  <a:pt x="775152" y="88363"/>
                </a:lnTo>
                <a:lnTo>
                  <a:pt x="722940" y="98222"/>
                </a:lnTo>
                <a:lnTo>
                  <a:pt x="665407" y="106206"/>
                </a:lnTo>
                <a:lnTo>
                  <a:pt x="603277" y="112134"/>
                </a:lnTo>
                <a:lnTo>
                  <a:pt x="537274" y="115823"/>
                </a:lnTo>
                <a:lnTo>
                  <a:pt x="468122" y="117094"/>
                </a:lnTo>
                <a:lnTo>
                  <a:pt x="936116" y="117094"/>
                </a:lnTo>
                <a:lnTo>
                  <a:pt x="936116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03603" y="1422400"/>
            <a:ext cx="936625" cy="234315"/>
          </a:xfrm>
          <a:custGeom>
            <a:avLst/>
            <a:gdLst/>
            <a:ahLst/>
            <a:cxnLst/>
            <a:rect l="l" t="t" r="r" b="b"/>
            <a:pathLst>
              <a:path w="936625" h="234314">
                <a:moveTo>
                  <a:pt x="468122" y="0"/>
                </a:moveTo>
                <a:lnTo>
                  <a:pt x="398938" y="1270"/>
                </a:lnTo>
                <a:lnTo>
                  <a:pt x="332909" y="4959"/>
                </a:lnTo>
                <a:lnTo>
                  <a:pt x="270758" y="10884"/>
                </a:lnTo>
                <a:lnTo>
                  <a:pt x="213209" y="18865"/>
                </a:lnTo>
                <a:lnTo>
                  <a:pt x="160985" y="28718"/>
                </a:lnTo>
                <a:lnTo>
                  <a:pt x="114810" y="40261"/>
                </a:lnTo>
                <a:lnTo>
                  <a:pt x="75408" y="53313"/>
                </a:lnTo>
                <a:lnTo>
                  <a:pt x="19816" y="83215"/>
                </a:lnTo>
                <a:lnTo>
                  <a:pt x="0" y="116966"/>
                </a:lnTo>
                <a:lnTo>
                  <a:pt x="5074" y="134264"/>
                </a:lnTo>
                <a:lnTo>
                  <a:pt x="43502" y="166319"/>
                </a:lnTo>
                <a:lnTo>
                  <a:pt x="114810" y="193778"/>
                </a:lnTo>
                <a:lnTo>
                  <a:pt x="160985" y="205330"/>
                </a:lnTo>
                <a:lnTo>
                  <a:pt x="213209" y="215189"/>
                </a:lnTo>
                <a:lnTo>
                  <a:pt x="270758" y="223173"/>
                </a:lnTo>
                <a:lnTo>
                  <a:pt x="332909" y="229101"/>
                </a:lnTo>
                <a:lnTo>
                  <a:pt x="398938" y="232790"/>
                </a:lnTo>
                <a:lnTo>
                  <a:pt x="468122" y="234061"/>
                </a:lnTo>
                <a:lnTo>
                  <a:pt x="537274" y="232790"/>
                </a:lnTo>
                <a:lnTo>
                  <a:pt x="603277" y="229101"/>
                </a:lnTo>
                <a:lnTo>
                  <a:pt x="665407" y="223173"/>
                </a:lnTo>
                <a:lnTo>
                  <a:pt x="722940" y="215189"/>
                </a:lnTo>
                <a:lnTo>
                  <a:pt x="775152" y="205330"/>
                </a:lnTo>
                <a:lnTo>
                  <a:pt x="821318" y="193778"/>
                </a:lnTo>
                <a:lnTo>
                  <a:pt x="860714" y="180714"/>
                </a:lnTo>
                <a:lnTo>
                  <a:pt x="916300" y="150775"/>
                </a:lnTo>
                <a:lnTo>
                  <a:pt x="936116" y="116966"/>
                </a:lnTo>
                <a:lnTo>
                  <a:pt x="931042" y="99701"/>
                </a:lnTo>
                <a:lnTo>
                  <a:pt x="892616" y="67692"/>
                </a:lnTo>
                <a:lnTo>
                  <a:pt x="821318" y="40261"/>
                </a:lnTo>
                <a:lnTo>
                  <a:pt x="775152" y="28718"/>
                </a:lnTo>
                <a:lnTo>
                  <a:pt x="722940" y="18865"/>
                </a:lnTo>
                <a:lnTo>
                  <a:pt x="665407" y="10884"/>
                </a:lnTo>
                <a:lnTo>
                  <a:pt x="603277" y="4959"/>
                </a:lnTo>
                <a:lnTo>
                  <a:pt x="537274" y="1270"/>
                </a:lnTo>
                <a:lnTo>
                  <a:pt x="468122" y="0"/>
                </a:lnTo>
                <a:close/>
              </a:path>
            </a:pathLst>
          </a:custGeom>
          <a:solidFill>
            <a:srgbClr val="F6C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03603" y="1422400"/>
            <a:ext cx="936625" cy="4752975"/>
          </a:xfrm>
          <a:custGeom>
            <a:avLst/>
            <a:gdLst/>
            <a:ahLst/>
            <a:cxnLst/>
            <a:rect l="l" t="t" r="r" b="b"/>
            <a:pathLst>
              <a:path w="936625" h="4752975">
                <a:moveTo>
                  <a:pt x="936116" y="116966"/>
                </a:moveTo>
                <a:lnTo>
                  <a:pt x="916300" y="150775"/>
                </a:lnTo>
                <a:lnTo>
                  <a:pt x="860714" y="180714"/>
                </a:lnTo>
                <a:lnTo>
                  <a:pt x="821318" y="193778"/>
                </a:lnTo>
                <a:lnTo>
                  <a:pt x="775152" y="205330"/>
                </a:lnTo>
                <a:lnTo>
                  <a:pt x="722940" y="215189"/>
                </a:lnTo>
                <a:lnTo>
                  <a:pt x="665407" y="223173"/>
                </a:lnTo>
                <a:lnTo>
                  <a:pt x="603277" y="229101"/>
                </a:lnTo>
                <a:lnTo>
                  <a:pt x="537274" y="232790"/>
                </a:lnTo>
                <a:lnTo>
                  <a:pt x="468122" y="234061"/>
                </a:lnTo>
                <a:lnTo>
                  <a:pt x="398938" y="232790"/>
                </a:lnTo>
                <a:lnTo>
                  <a:pt x="332909" y="229101"/>
                </a:lnTo>
                <a:lnTo>
                  <a:pt x="270758" y="223173"/>
                </a:lnTo>
                <a:lnTo>
                  <a:pt x="213209" y="215189"/>
                </a:lnTo>
                <a:lnTo>
                  <a:pt x="160985" y="205330"/>
                </a:lnTo>
                <a:lnTo>
                  <a:pt x="114810" y="193778"/>
                </a:lnTo>
                <a:lnTo>
                  <a:pt x="75408" y="180714"/>
                </a:lnTo>
                <a:lnTo>
                  <a:pt x="19816" y="150775"/>
                </a:lnTo>
                <a:lnTo>
                  <a:pt x="0" y="116966"/>
                </a:lnTo>
                <a:lnTo>
                  <a:pt x="5074" y="99701"/>
                </a:lnTo>
                <a:lnTo>
                  <a:pt x="19816" y="83215"/>
                </a:lnTo>
                <a:lnTo>
                  <a:pt x="75408" y="53313"/>
                </a:lnTo>
                <a:lnTo>
                  <a:pt x="114810" y="40261"/>
                </a:lnTo>
                <a:lnTo>
                  <a:pt x="160985" y="28718"/>
                </a:lnTo>
                <a:lnTo>
                  <a:pt x="213209" y="18865"/>
                </a:lnTo>
                <a:lnTo>
                  <a:pt x="270758" y="10884"/>
                </a:lnTo>
                <a:lnTo>
                  <a:pt x="332909" y="4959"/>
                </a:lnTo>
                <a:lnTo>
                  <a:pt x="398938" y="1270"/>
                </a:lnTo>
                <a:lnTo>
                  <a:pt x="468122" y="0"/>
                </a:lnTo>
                <a:lnTo>
                  <a:pt x="537274" y="1270"/>
                </a:lnTo>
                <a:lnTo>
                  <a:pt x="603277" y="4959"/>
                </a:lnTo>
                <a:lnTo>
                  <a:pt x="665407" y="10884"/>
                </a:lnTo>
                <a:lnTo>
                  <a:pt x="722940" y="18865"/>
                </a:lnTo>
                <a:lnTo>
                  <a:pt x="775152" y="28718"/>
                </a:lnTo>
                <a:lnTo>
                  <a:pt x="821318" y="40261"/>
                </a:lnTo>
                <a:lnTo>
                  <a:pt x="860714" y="53313"/>
                </a:lnTo>
                <a:lnTo>
                  <a:pt x="916300" y="83215"/>
                </a:lnTo>
                <a:lnTo>
                  <a:pt x="936116" y="116966"/>
                </a:lnTo>
                <a:lnTo>
                  <a:pt x="936116" y="4635512"/>
                </a:lnTo>
                <a:lnTo>
                  <a:pt x="931042" y="4652805"/>
                </a:lnTo>
                <a:lnTo>
                  <a:pt x="916300" y="4669310"/>
                </a:lnTo>
                <a:lnTo>
                  <a:pt x="860714" y="4699231"/>
                </a:lnTo>
                <a:lnTo>
                  <a:pt x="821318" y="4712286"/>
                </a:lnTo>
                <a:lnTo>
                  <a:pt x="775152" y="4723829"/>
                </a:lnTo>
                <a:lnTo>
                  <a:pt x="722940" y="4733679"/>
                </a:lnTo>
                <a:lnTo>
                  <a:pt x="665407" y="4741655"/>
                </a:lnTo>
                <a:lnTo>
                  <a:pt x="603277" y="4747576"/>
                </a:lnTo>
                <a:lnTo>
                  <a:pt x="537274" y="4751261"/>
                </a:lnTo>
                <a:lnTo>
                  <a:pt x="468122" y="4752530"/>
                </a:lnTo>
                <a:lnTo>
                  <a:pt x="398938" y="4751261"/>
                </a:lnTo>
                <a:lnTo>
                  <a:pt x="332909" y="4747576"/>
                </a:lnTo>
                <a:lnTo>
                  <a:pt x="270758" y="4741655"/>
                </a:lnTo>
                <a:lnTo>
                  <a:pt x="213209" y="4733679"/>
                </a:lnTo>
                <a:lnTo>
                  <a:pt x="160985" y="4723829"/>
                </a:lnTo>
                <a:lnTo>
                  <a:pt x="114810" y="4712286"/>
                </a:lnTo>
                <a:lnTo>
                  <a:pt x="75408" y="4699231"/>
                </a:lnTo>
                <a:lnTo>
                  <a:pt x="19816" y="4669310"/>
                </a:lnTo>
                <a:lnTo>
                  <a:pt x="0" y="4635512"/>
                </a:lnTo>
                <a:lnTo>
                  <a:pt x="0" y="116966"/>
                </a:lnTo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542916" y="2161768"/>
            <a:ext cx="689932" cy="376756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2520"/>
              </a:lnSpc>
            </a:pPr>
            <a:r>
              <a:rPr sz="2400" b="1" spc="10" dirty="0">
                <a:latin typeface="Arial"/>
                <a:cs typeface="Arial"/>
              </a:rPr>
              <a:t>Пр</a:t>
            </a:r>
            <a:r>
              <a:rPr sz="2400" b="1" spc="5" dirty="0">
                <a:latin typeface="Arial"/>
                <a:cs typeface="Arial"/>
              </a:rPr>
              <a:t>о</a:t>
            </a:r>
            <a:r>
              <a:rPr sz="2400" b="1" dirty="0">
                <a:latin typeface="Arial"/>
                <a:cs typeface="Arial"/>
              </a:rPr>
              <a:t>г</a:t>
            </a:r>
            <a:r>
              <a:rPr sz="2400" b="1" spc="10" dirty="0">
                <a:latin typeface="Arial"/>
                <a:cs typeface="Arial"/>
              </a:rPr>
              <a:t>р</a:t>
            </a:r>
            <a:r>
              <a:rPr sz="2400" b="1" dirty="0">
                <a:latin typeface="Arial"/>
                <a:cs typeface="Arial"/>
              </a:rPr>
              <a:t>ам</a:t>
            </a:r>
            <a:r>
              <a:rPr sz="2400" b="1" spc="10" dirty="0">
                <a:latin typeface="Arial"/>
                <a:cs typeface="Arial"/>
              </a:rPr>
              <a:t>м</a:t>
            </a:r>
            <a:r>
              <a:rPr sz="2400" b="1" dirty="0">
                <a:latin typeface="Arial"/>
                <a:cs typeface="Arial"/>
              </a:rPr>
              <a:t>ные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pc="5" dirty="0" smtClean="0">
                <a:latin typeface="Arial"/>
                <a:cs typeface="Arial"/>
              </a:rPr>
              <a:t>Н</a:t>
            </a:r>
            <a:r>
              <a:rPr sz="2400" b="1" spc="5" smtClean="0">
                <a:latin typeface="Arial"/>
                <a:cs typeface="Arial"/>
              </a:rPr>
              <a:t>е</a:t>
            </a:r>
            <a:r>
              <a:rPr sz="2400" b="1" spc="10" smtClean="0">
                <a:latin typeface="Arial"/>
                <a:cs typeface="Arial"/>
              </a:rPr>
              <a:t>пр</a:t>
            </a:r>
            <a:r>
              <a:rPr sz="2400" b="1" smtClean="0">
                <a:latin typeface="Arial"/>
                <a:cs typeface="Arial"/>
              </a:rPr>
              <a:t>огра</a:t>
            </a:r>
            <a:r>
              <a:rPr sz="2400" b="1" spc="10" smtClean="0">
                <a:latin typeface="Arial"/>
                <a:cs typeface="Arial"/>
              </a:rPr>
              <a:t>м</a:t>
            </a:r>
            <a:r>
              <a:rPr sz="2400" b="1" spc="5" smtClean="0">
                <a:latin typeface="Arial"/>
                <a:cs typeface="Arial"/>
              </a:rPr>
              <a:t>м</a:t>
            </a:r>
            <a:r>
              <a:rPr sz="2400" b="1" smtClean="0">
                <a:latin typeface="Arial"/>
                <a:cs typeface="Arial"/>
              </a:rPr>
              <a:t>ные</a:t>
            </a:r>
            <a:r>
              <a:rPr lang="ru-RU" sz="2400" b="1" dirty="0" smtClean="0">
                <a:latin typeface="Arial"/>
                <a:cs typeface="Arial"/>
              </a:rPr>
              <a:t> Расход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0112" y="3789426"/>
            <a:ext cx="503555" cy="9525"/>
          </a:xfrm>
          <a:custGeom>
            <a:avLst/>
            <a:gdLst/>
            <a:ahLst/>
            <a:cxnLst/>
            <a:rect l="l" t="t" r="r" b="b"/>
            <a:pathLst>
              <a:path w="503555" h="9525">
                <a:moveTo>
                  <a:pt x="0" y="0"/>
                </a:moveTo>
                <a:lnTo>
                  <a:pt x="503237" y="9525"/>
                </a:lnTo>
              </a:path>
            </a:pathLst>
          </a:custGeom>
          <a:ln w="99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39975" y="2373376"/>
            <a:ext cx="770255" cy="1019175"/>
          </a:xfrm>
          <a:custGeom>
            <a:avLst/>
            <a:gdLst/>
            <a:ahLst/>
            <a:cxnLst/>
            <a:rect l="l" t="t" r="r" b="b"/>
            <a:pathLst>
              <a:path w="770255" h="1019175">
                <a:moveTo>
                  <a:pt x="0" y="1019175"/>
                </a:moveTo>
                <a:lnTo>
                  <a:pt x="770001" y="0"/>
                </a:lnTo>
              </a:path>
            </a:pathLst>
          </a:custGeom>
          <a:ln w="99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32101" y="3860800"/>
            <a:ext cx="647700" cy="855980"/>
          </a:xfrm>
          <a:custGeom>
            <a:avLst/>
            <a:gdLst/>
            <a:ahLst/>
            <a:cxnLst/>
            <a:rect l="l" t="t" r="r" b="b"/>
            <a:pathLst>
              <a:path w="647700" h="855979">
                <a:moveTo>
                  <a:pt x="0" y="0"/>
                </a:moveTo>
                <a:lnTo>
                  <a:pt x="647700" y="855599"/>
                </a:lnTo>
              </a:path>
            </a:pathLst>
          </a:custGeom>
          <a:ln w="99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16601" y="958850"/>
            <a:ext cx="3503929" cy="525780"/>
          </a:xfrm>
          <a:custGeom>
            <a:avLst/>
            <a:gdLst/>
            <a:ahLst/>
            <a:cxnLst/>
            <a:rect l="l" t="t" r="r" b="b"/>
            <a:pathLst>
              <a:path w="3503929" h="525780">
                <a:moveTo>
                  <a:pt x="3415919" y="0"/>
                </a:moveTo>
                <a:lnTo>
                  <a:pt x="0" y="0"/>
                </a:lnTo>
                <a:lnTo>
                  <a:pt x="0" y="525526"/>
                </a:lnTo>
                <a:lnTo>
                  <a:pt x="3503549" y="525526"/>
                </a:lnTo>
                <a:lnTo>
                  <a:pt x="3503549" y="87629"/>
                </a:lnTo>
                <a:lnTo>
                  <a:pt x="341591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16601" y="958850"/>
            <a:ext cx="3503929" cy="525780"/>
          </a:xfrm>
          <a:custGeom>
            <a:avLst/>
            <a:gdLst/>
            <a:ahLst/>
            <a:cxnLst/>
            <a:rect l="l" t="t" r="r" b="b"/>
            <a:pathLst>
              <a:path w="3503929" h="525780">
                <a:moveTo>
                  <a:pt x="0" y="0"/>
                </a:moveTo>
                <a:lnTo>
                  <a:pt x="3415919" y="0"/>
                </a:lnTo>
                <a:lnTo>
                  <a:pt x="3503549" y="87629"/>
                </a:lnTo>
                <a:lnTo>
                  <a:pt x="3503549" y="525526"/>
                </a:lnTo>
                <a:lnTo>
                  <a:pt x="0" y="52552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143636" y="1142984"/>
            <a:ext cx="18840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dirty="0" smtClean="0"/>
              <a:t>Доступная среда 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64226" y="1557400"/>
            <a:ext cx="3456304" cy="576580"/>
          </a:xfrm>
          <a:custGeom>
            <a:avLst/>
            <a:gdLst/>
            <a:ahLst/>
            <a:cxnLst/>
            <a:rect l="l" t="t" r="r" b="b"/>
            <a:pathLst>
              <a:path w="3456304" h="576580">
                <a:moveTo>
                  <a:pt x="3359912" y="0"/>
                </a:moveTo>
                <a:lnTo>
                  <a:pt x="0" y="0"/>
                </a:lnTo>
                <a:lnTo>
                  <a:pt x="0" y="576199"/>
                </a:lnTo>
                <a:lnTo>
                  <a:pt x="3455924" y="576199"/>
                </a:lnTo>
                <a:lnTo>
                  <a:pt x="3455924" y="96012"/>
                </a:lnTo>
                <a:lnTo>
                  <a:pt x="3359912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64226" y="1557400"/>
            <a:ext cx="3456304" cy="576580"/>
          </a:xfrm>
          <a:custGeom>
            <a:avLst/>
            <a:gdLst/>
            <a:ahLst/>
            <a:cxnLst/>
            <a:rect l="l" t="t" r="r" b="b"/>
            <a:pathLst>
              <a:path w="3456304" h="576580">
                <a:moveTo>
                  <a:pt x="0" y="0"/>
                </a:moveTo>
                <a:lnTo>
                  <a:pt x="3359912" y="0"/>
                </a:lnTo>
                <a:lnTo>
                  <a:pt x="3455924" y="96012"/>
                </a:lnTo>
                <a:lnTo>
                  <a:pt x="3455924" y="576199"/>
                </a:lnTo>
                <a:lnTo>
                  <a:pt x="0" y="57619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841872" y="1698244"/>
            <a:ext cx="2455545" cy="347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 marR="5080" indent="-83820">
              <a:lnSpc>
                <a:spcPct val="100000"/>
              </a:lnSpc>
            </a:pPr>
            <a:r>
              <a:rPr sz="1100" spc="-10" dirty="0">
                <a:latin typeface="Franklin Gothic Medium"/>
                <a:cs typeface="Franklin Gothic Medium"/>
              </a:rPr>
              <a:t>Обеспечение </a:t>
            </a:r>
            <a:r>
              <a:rPr sz="1100" spc="-20" dirty="0">
                <a:latin typeface="Franklin Gothic Medium"/>
                <a:cs typeface="Franklin Gothic Medium"/>
              </a:rPr>
              <a:t>качественными </a:t>
            </a:r>
            <a:r>
              <a:rPr sz="1100" spc="-10" dirty="0">
                <a:latin typeface="Franklin Gothic Medium"/>
                <a:cs typeface="Franklin Gothic Medium"/>
              </a:rPr>
              <a:t>жилищно-  </a:t>
            </a:r>
            <a:r>
              <a:rPr sz="1100" spc="-25" dirty="0">
                <a:latin typeface="Franklin Gothic Medium"/>
                <a:cs typeface="Franklin Gothic Medium"/>
              </a:rPr>
              <a:t>коммунальными </a:t>
            </a:r>
            <a:r>
              <a:rPr sz="1100" spc="-20" dirty="0">
                <a:latin typeface="Franklin Gothic Medium"/>
                <a:cs typeface="Franklin Gothic Medium"/>
              </a:rPr>
              <a:t>услугами</a:t>
            </a:r>
            <a:r>
              <a:rPr sz="1100" spc="30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Franklin Gothic Medium"/>
                <a:cs typeface="Franklin Gothic Medium"/>
              </a:rPr>
              <a:t>населения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30825" y="2205101"/>
            <a:ext cx="3562350" cy="863600"/>
          </a:xfrm>
          <a:custGeom>
            <a:avLst/>
            <a:gdLst/>
            <a:ahLst/>
            <a:cxnLst/>
            <a:rect l="l" t="t" r="r" b="b"/>
            <a:pathLst>
              <a:path w="3562350" h="863600">
                <a:moveTo>
                  <a:pt x="3418458" y="0"/>
                </a:moveTo>
                <a:lnTo>
                  <a:pt x="0" y="0"/>
                </a:lnTo>
                <a:lnTo>
                  <a:pt x="0" y="863473"/>
                </a:lnTo>
                <a:lnTo>
                  <a:pt x="3562350" y="863473"/>
                </a:lnTo>
                <a:lnTo>
                  <a:pt x="3562350" y="143890"/>
                </a:lnTo>
                <a:lnTo>
                  <a:pt x="3418458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30825" y="2205101"/>
            <a:ext cx="3562350" cy="863600"/>
          </a:xfrm>
          <a:custGeom>
            <a:avLst/>
            <a:gdLst/>
            <a:ahLst/>
            <a:cxnLst/>
            <a:rect l="l" t="t" r="r" b="b"/>
            <a:pathLst>
              <a:path w="3562350" h="863600">
                <a:moveTo>
                  <a:pt x="0" y="0"/>
                </a:moveTo>
                <a:lnTo>
                  <a:pt x="3418458" y="0"/>
                </a:lnTo>
                <a:lnTo>
                  <a:pt x="3562350" y="143890"/>
                </a:lnTo>
                <a:lnTo>
                  <a:pt x="3562350" y="863473"/>
                </a:lnTo>
                <a:lnTo>
                  <a:pt x="0" y="863473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535548" y="2417826"/>
            <a:ext cx="3080385" cy="51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100" spc="-25" smtClean="0">
                <a:latin typeface="Franklin Gothic Medium"/>
                <a:cs typeface="Franklin Gothic Medium"/>
              </a:rPr>
              <a:t>Защита </a:t>
            </a:r>
            <a:r>
              <a:rPr sz="1100" spc="-10" smtClean="0">
                <a:latin typeface="Franklin Gothic Medium"/>
                <a:cs typeface="Franklin Gothic Medium"/>
              </a:rPr>
              <a:t>населения </a:t>
            </a:r>
            <a:r>
              <a:rPr sz="1100" spc="-20" smtClean="0">
                <a:latin typeface="Franklin Gothic Medium"/>
                <a:cs typeface="Franklin Gothic Medium"/>
              </a:rPr>
              <a:t>и </a:t>
            </a:r>
            <a:r>
              <a:rPr sz="1100" spc="-15" smtClean="0">
                <a:latin typeface="Franklin Gothic Medium"/>
                <a:cs typeface="Franklin Gothic Medium"/>
              </a:rPr>
              <a:t>территории от </a:t>
            </a:r>
            <a:r>
              <a:rPr sz="1100" spc="-20" smtClean="0">
                <a:latin typeface="Franklin Gothic Medium"/>
                <a:cs typeface="Franklin Gothic Medium"/>
              </a:rPr>
              <a:t>чрезвычайных  ситуаций, </a:t>
            </a:r>
            <a:r>
              <a:rPr sz="1100" spc="-10" smtClean="0">
                <a:latin typeface="Franklin Gothic Medium"/>
                <a:cs typeface="Franklin Gothic Medium"/>
              </a:rPr>
              <a:t>обеспечение </a:t>
            </a:r>
            <a:r>
              <a:rPr sz="1100" spc="-15" smtClean="0">
                <a:latin typeface="Franklin Gothic Medium"/>
                <a:cs typeface="Franklin Gothic Medium"/>
              </a:rPr>
              <a:t>пожарной безопасности </a:t>
            </a:r>
            <a:r>
              <a:rPr sz="1100" spc="-20" smtClean="0">
                <a:latin typeface="Franklin Gothic Medium"/>
                <a:cs typeface="Franklin Gothic Medium"/>
              </a:rPr>
              <a:t>и  </a:t>
            </a:r>
            <a:r>
              <a:rPr sz="1100" spc="-15" smtClean="0">
                <a:latin typeface="Franklin Gothic Medium"/>
                <a:cs typeface="Franklin Gothic Medium"/>
              </a:rPr>
              <a:t>безопасности людей на </a:t>
            </a:r>
            <a:r>
              <a:rPr sz="1100" spc="-20" smtClean="0">
                <a:latin typeface="Franklin Gothic Medium"/>
                <a:cs typeface="Franklin Gothic Medium"/>
              </a:rPr>
              <a:t>водных</a:t>
            </a:r>
            <a:r>
              <a:rPr sz="1100" spc="30" smtClean="0">
                <a:latin typeface="Franklin Gothic Medium"/>
                <a:cs typeface="Franklin Gothic Medium"/>
              </a:rPr>
              <a:t> </a:t>
            </a:r>
            <a:r>
              <a:rPr sz="1100" spc="-20" smtClean="0">
                <a:latin typeface="Franklin Gothic Medium"/>
                <a:cs typeface="Franklin Gothic Medium"/>
              </a:rPr>
              <a:t>объектах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316601" y="3068573"/>
            <a:ext cx="3576954" cy="332105"/>
          </a:xfrm>
          <a:custGeom>
            <a:avLst/>
            <a:gdLst/>
            <a:ahLst/>
            <a:cxnLst/>
            <a:rect l="l" t="t" r="r" b="b"/>
            <a:pathLst>
              <a:path w="3576954" h="332104">
                <a:moveTo>
                  <a:pt x="3521329" y="0"/>
                </a:moveTo>
                <a:lnTo>
                  <a:pt x="0" y="0"/>
                </a:lnTo>
                <a:lnTo>
                  <a:pt x="0" y="331850"/>
                </a:lnTo>
                <a:lnTo>
                  <a:pt x="3576574" y="331850"/>
                </a:lnTo>
                <a:lnTo>
                  <a:pt x="3576574" y="55372"/>
                </a:lnTo>
                <a:lnTo>
                  <a:pt x="352132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16601" y="3068573"/>
            <a:ext cx="3576954" cy="332105"/>
          </a:xfrm>
          <a:custGeom>
            <a:avLst/>
            <a:gdLst/>
            <a:ahLst/>
            <a:cxnLst/>
            <a:rect l="l" t="t" r="r" b="b"/>
            <a:pathLst>
              <a:path w="3576954" h="332104">
                <a:moveTo>
                  <a:pt x="0" y="0"/>
                </a:moveTo>
                <a:lnTo>
                  <a:pt x="3521329" y="0"/>
                </a:lnTo>
                <a:lnTo>
                  <a:pt x="3576574" y="55372"/>
                </a:lnTo>
                <a:lnTo>
                  <a:pt x="3576574" y="331850"/>
                </a:lnTo>
                <a:lnTo>
                  <a:pt x="0" y="3318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202807" y="3161284"/>
            <a:ext cx="177736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25" smtClean="0">
                <a:latin typeface="Franklin Gothic Medium"/>
                <a:cs typeface="Franklin Gothic Medium"/>
              </a:rPr>
              <a:t>Развитие культуры 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313426" y="3429000"/>
            <a:ext cx="3613150" cy="465455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3535553" y="0"/>
                </a:moveTo>
                <a:lnTo>
                  <a:pt x="0" y="0"/>
                </a:lnTo>
                <a:lnTo>
                  <a:pt x="0" y="465200"/>
                </a:lnTo>
                <a:lnTo>
                  <a:pt x="3613150" y="465200"/>
                </a:lnTo>
                <a:lnTo>
                  <a:pt x="3613150" y="77470"/>
                </a:lnTo>
                <a:lnTo>
                  <a:pt x="3535553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13426" y="3429000"/>
            <a:ext cx="3613150" cy="465455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0" y="0"/>
                </a:moveTo>
                <a:lnTo>
                  <a:pt x="3535553" y="0"/>
                </a:lnTo>
                <a:lnTo>
                  <a:pt x="3613150" y="77470"/>
                </a:lnTo>
                <a:lnTo>
                  <a:pt x="3613150" y="465200"/>
                </a:lnTo>
                <a:lnTo>
                  <a:pt x="0" y="4652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757417" y="3510026"/>
            <a:ext cx="268732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1360" marR="5080" indent="-709295">
              <a:lnSpc>
                <a:spcPct val="100000"/>
              </a:lnSpc>
            </a:pPr>
            <a:r>
              <a:rPr lang="ru-RU" sz="1100" dirty="0" smtClean="0"/>
              <a:t>Обеспечение общественного порядка и противодействие преступности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13426" y="3922776"/>
            <a:ext cx="3613150" cy="465455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3535553" y="0"/>
                </a:moveTo>
                <a:lnTo>
                  <a:pt x="0" y="0"/>
                </a:lnTo>
                <a:lnTo>
                  <a:pt x="0" y="465074"/>
                </a:lnTo>
                <a:lnTo>
                  <a:pt x="3613150" y="465074"/>
                </a:lnTo>
                <a:lnTo>
                  <a:pt x="3613150" y="77469"/>
                </a:lnTo>
                <a:lnTo>
                  <a:pt x="3535553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13426" y="3922776"/>
            <a:ext cx="3613150" cy="465455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0" y="0"/>
                </a:moveTo>
                <a:lnTo>
                  <a:pt x="3535553" y="0"/>
                </a:lnTo>
                <a:lnTo>
                  <a:pt x="3613150" y="77469"/>
                </a:lnTo>
                <a:lnTo>
                  <a:pt x="3613150" y="465074"/>
                </a:lnTo>
                <a:lnTo>
                  <a:pt x="0" y="46507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881242" y="4087876"/>
            <a:ext cx="243903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Times New Roman"/>
                <a:cs typeface="Times New Roman"/>
              </a:rPr>
              <a:t>Развитие </a:t>
            </a:r>
            <a:r>
              <a:rPr sz="1100" dirty="0">
                <a:latin typeface="Times New Roman"/>
                <a:cs typeface="Times New Roman"/>
              </a:rPr>
              <a:t>физической </a:t>
            </a:r>
            <a:r>
              <a:rPr sz="1100" spc="-5" dirty="0">
                <a:latin typeface="Times New Roman"/>
                <a:cs typeface="Times New Roman"/>
              </a:rPr>
              <a:t>культуры </a:t>
            </a:r>
            <a:r>
              <a:rPr sz="1100" dirty="0">
                <a:latin typeface="Times New Roman"/>
                <a:cs typeface="Times New Roman"/>
              </a:rPr>
              <a:t>и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спорта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310251" y="4387850"/>
            <a:ext cx="3616325" cy="463550"/>
          </a:xfrm>
          <a:custGeom>
            <a:avLst/>
            <a:gdLst/>
            <a:ahLst/>
            <a:cxnLst/>
            <a:rect l="l" t="t" r="r" b="b"/>
            <a:pathLst>
              <a:path w="3616325" h="463550">
                <a:moveTo>
                  <a:pt x="3538981" y="0"/>
                </a:moveTo>
                <a:lnTo>
                  <a:pt x="0" y="0"/>
                </a:lnTo>
                <a:lnTo>
                  <a:pt x="0" y="463550"/>
                </a:lnTo>
                <a:lnTo>
                  <a:pt x="3616325" y="463550"/>
                </a:lnTo>
                <a:lnTo>
                  <a:pt x="3616325" y="77216"/>
                </a:lnTo>
                <a:lnTo>
                  <a:pt x="3538981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10251" y="4387850"/>
            <a:ext cx="3616325" cy="463550"/>
          </a:xfrm>
          <a:custGeom>
            <a:avLst/>
            <a:gdLst/>
            <a:ahLst/>
            <a:cxnLst/>
            <a:rect l="l" t="t" r="r" b="b"/>
            <a:pathLst>
              <a:path w="3616325" h="463550">
                <a:moveTo>
                  <a:pt x="0" y="0"/>
                </a:moveTo>
                <a:lnTo>
                  <a:pt x="3538981" y="0"/>
                </a:lnTo>
                <a:lnTo>
                  <a:pt x="3616325" y="77216"/>
                </a:lnTo>
                <a:lnTo>
                  <a:pt x="3616325" y="463550"/>
                </a:lnTo>
                <a:lnTo>
                  <a:pt x="0" y="4635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122034" y="4552060"/>
            <a:ext cx="195453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Times New Roman"/>
                <a:cs typeface="Times New Roman"/>
              </a:rPr>
              <a:t>Развитие </a:t>
            </a:r>
            <a:r>
              <a:rPr sz="1100" dirty="0">
                <a:latin typeface="Times New Roman"/>
                <a:cs typeface="Times New Roman"/>
              </a:rPr>
              <a:t>транспортной</a:t>
            </a:r>
            <a:r>
              <a:rPr sz="1100" spc="-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системы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321300" y="4918075"/>
            <a:ext cx="3605529" cy="465455"/>
          </a:xfrm>
          <a:custGeom>
            <a:avLst/>
            <a:gdLst/>
            <a:ahLst/>
            <a:cxnLst/>
            <a:rect l="l" t="t" r="r" b="b"/>
            <a:pathLst>
              <a:path w="3605529" h="465454">
                <a:moveTo>
                  <a:pt x="3527679" y="0"/>
                </a:moveTo>
                <a:lnTo>
                  <a:pt x="0" y="0"/>
                </a:lnTo>
                <a:lnTo>
                  <a:pt x="0" y="465200"/>
                </a:lnTo>
                <a:lnTo>
                  <a:pt x="3605276" y="465200"/>
                </a:lnTo>
                <a:lnTo>
                  <a:pt x="3605276" y="77469"/>
                </a:lnTo>
                <a:lnTo>
                  <a:pt x="352767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ru-RU" sz="1400" spc="-5" dirty="0" smtClean="0">
                <a:latin typeface="Times New Roman"/>
                <a:cs typeface="Times New Roman"/>
              </a:rPr>
              <a:t>Муниципальная</a:t>
            </a:r>
            <a:r>
              <a:rPr lang="ru-RU" sz="1400" spc="-80" dirty="0" smtClean="0"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cs typeface="Times New Roman"/>
              </a:rPr>
              <a:t>политика</a:t>
            </a:r>
            <a:endParaRPr lang="ru-RU" sz="1400" dirty="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321300" y="4918075"/>
            <a:ext cx="3605529" cy="465455"/>
          </a:xfrm>
          <a:custGeom>
            <a:avLst/>
            <a:gdLst/>
            <a:ahLst/>
            <a:cxnLst/>
            <a:rect l="l" t="t" r="r" b="b"/>
            <a:pathLst>
              <a:path w="3605529" h="465454">
                <a:moveTo>
                  <a:pt x="0" y="0"/>
                </a:moveTo>
                <a:lnTo>
                  <a:pt x="3527679" y="0"/>
                </a:lnTo>
                <a:lnTo>
                  <a:pt x="3605276" y="77469"/>
                </a:lnTo>
                <a:lnTo>
                  <a:pt x="3605276" y="465200"/>
                </a:lnTo>
                <a:lnTo>
                  <a:pt x="0" y="4652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10251" y="5405501"/>
            <a:ext cx="3616325" cy="465455"/>
          </a:xfrm>
          <a:custGeom>
            <a:avLst/>
            <a:gdLst/>
            <a:ahLst/>
            <a:cxnLst/>
            <a:rect l="l" t="t" r="r" b="b"/>
            <a:pathLst>
              <a:path w="3616325" h="465454">
                <a:moveTo>
                  <a:pt x="3538728" y="0"/>
                </a:moveTo>
                <a:lnTo>
                  <a:pt x="0" y="0"/>
                </a:lnTo>
                <a:lnTo>
                  <a:pt x="0" y="465074"/>
                </a:lnTo>
                <a:lnTo>
                  <a:pt x="3616325" y="465074"/>
                </a:lnTo>
                <a:lnTo>
                  <a:pt x="3616325" y="77470"/>
                </a:lnTo>
                <a:lnTo>
                  <a:pt x="3538728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pPr marL="12700" marR="5080" algn="ctr">
              <a:lnSpc>
                <a:spcPct val="100000"/>
              </a:lnSpc>
            </a:pPr>
            <a:r>
              <a:rPr lang="ru-RU" sz="1000" dirty="0" smtClean="0">
                <a:latin typeface="Times New Roman"/>
                <a:cs typeface="Times New Roman"/>
              </a:rPr>
              <a:t>Управление </a:t>
            </a:r>
            <a:r>
              <a:rPr lang="ru-RU" sz="1000" spc="-5" dirty="0" smtClean="0">
                <a:latin typeface="Times New Roman"/>
                <a:cs typeface="Times New Roman"/>
              </a:rPr>
              <a:t>муниципальными </a:t>
            </a:r>
            <a:r>
              <a:rPr lang="ru-RU" sz="1000" dirty="0" smtClean="0">
                <a:latin typeface="Times New Roman"/>
                <a:cs typeface="Times New Roman"/>
              </a:rPr>
              <a:t>финансами и</a:t>
            </a:r>
            <a:r>
              <a:rPr lang="ru-RU" sz="1000" spc="-75" dirty="0" smtClean="0">
                <a:latin typeface="Times New Roman"/>
                <a:cs typeface="Times New Roman"/>
              </a:rPr>
              <a:t> </a:t>
            </a:r>
            <a:r>
              <a:rPr lang="ru-RU" sz="1000" dirty="0" smtClean="0">
                <a:latin typeface="Times New Roman"/>
                <a:cs typeface="Times New Roman"/>
              </a:rPr>
              <a:t>создание  </a:t>
            </a:r>
            <a:r>
              <a:rPr lang="ru-RU" sz="1000" spc="-5" dirty="0" smtClean="0">
                <a:latin typeface="Times New Roman"/>
                <a:cs typeface="Times New Roman"/>
              </a:rPr>
              <a:t>условий </a:t>
            </a:r>
            <a:r>
              <a:rPr lang="ru-RU" sz="1000" dirty="0" smtClean="0">
                <a:latin typeface="Times New Roman"/>
                <a:cs typeface="Times New Roman"/>
              </a:rPr>
              <a:t>для повышения </a:t>
            </a:r>
            <a:r>
              <a:rPr lang="ru-RU" sz="1000" spc="-5" dirty="0" smtClean="0">
                <a:latin typeface="Times New Roman"/>
                <a:cs typeface="Times New Roman"/>
              </a:rPr>
              <a:t>эффективности </a:t>
            </a:r>
            <a:r>
              <a:rPr lang="ru-RU" sz="1000" dirty="0" smtClean="0">
                <a:latin typeface="Times New Roman"/>
                <a:cs typeface="Times New Roman"/>
              </a:rPr>
              <a:t>бюджетных  расходов</a:t>
            </a:r>
            <a:endParaRPr lang="ru-RU" sz="1000" dirty="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310251" y="5405501"/>
            <a:ext cx="3616325" cy="465455"/>
          </a:xfrm>
          <a:custGeom>
            <a:avLst/>
            <a:gdLst/>
            <a:ahLst/>
            <a:cxnLst/>
            <a:rect l="l" t="t" r="r" b="b"/>
            <a:pathLst>
              <a:path w="3616325" h="465454">
                <a:moveTo>
                  <a:pt x="0" y="0"/>
                </a:moveTo>
                <a:lnTo>
                  <a:pt x="3538728" y="0"/>
                </a:lnTo>
                <a:lnTo>
                  <a:pt x="3616325" y="77470"/>
                </a:lnTo>
                <a:lnTo>
                  <a:pt x="3616325" y="465074"/>
                </a:lnTo>
                <a:lnTo>
                  <a:pt x="0" y="46507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10251" y="5943600"/>
            <a:ext cx="3616325" cy="581025"/>
          </a:xfrm>
          <a:custGeom>
            <a:avLst/>
            <a:gdLst/>
            <a:ahLst/>
            <a:cxnLst/>
            <a:rect l="l" t="t" r="r" b="b"/>
            <a:pathLst>
              <a:path w="3616325" h="581025">
                <a:moveTo>
                  <a:pt x="3519424" y="0"/>
                </a:moveTo>
                <a:lnTo>
                  <a:pt x="0" y="0"/>
                </a:lnTo>
                <a:lnTo>
                  <a:pt x="0" y="581025"/>
                </a:lnTo>
                <a:lnTo>
                  <a:pt x="3616325" y="581025"/>
                </a:lnTo>
                <a:lnTo>
                  <a:pt x="3616325" y="96837"/>
                </a:lnTo>
                <a:lnTo>
                  <a:pt x="3519424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10251" y="5943600"/>
            <a:ext cx="3616325" cy="581025"/>
          </a:xfrm>
          <a:custGeom>
            <a:avLst/>
            <a:gdLst/>
            <a:ahLst/>
            <a:cxnLst/>
            <a:rect l="l" t="t" r="r" b="b"/>
            <a:pathLst>
              <a:path w="3616325" h="581025">
                <a:moveTo>
                  <a:pt x="0" y="0"/>
                </a:moveTo>
                <a:lnTo>
                  <a:pt x="3519424" y="0"/>
                </a:lnTo>
                <a:lnTo>
                  <a:pt x="3616325" y="96837"/>
                </a:lnTo>
                <a:lnTo>
                  <a:pt x="3616325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22750" y="958850"/>
            <a:ext cx="1108075" cy="595630"/>
          </a:xfrm>
          <a:custGeom>
            <a:avLst/>
            <a:gdLst/>
            <a:ahLst/>
            <a:cxnLst/>
            <a:rect l="l" t="t" r="r" b="b"/>
            <a:pathLst>
              <a:path w="1108075" h="595630">
                <a:moveTo>
                  <a:pt x="0" y="595376"/>
                </a:moveTo>
                <a:lnTo>
                  <a:pt x="1108075" y="0"/>
                </a:lnTo>
              </a:path>
            </a:pathLst>
          </a:custGeom>
          <a:ln w="99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Структура расходов </a:t>
            </a:r>
            <a:r>
              <a:rPr spc="-40" dirty="0"/>
              <a:t>бюджета </a:t>
            </a:r>
            <a:r>
              <a:rPr spc="-25" dirty="0"/>
              <a:t>по </a:t>
            </a:r>
            <a:r>
              <a:rPr spc="-30" dirty="0"/>
              <a:t>отраслям </a:t>
            </a:r>
            <a:r>
              <a:rPr spc="-20"/>
              <a:t>в </a:t>
            </a:r>
            <a:r>
              <a:rPr spc="-40" smtClean="0"/>
              <a:t>201</a:t>
            </a:r>
            <a:r>
              <a:rPr lang="ru-RU" spc="-40" dirty="0" smtClean="0"/>
              <a:t>6</a:t>
            </a:r>
            <a:r>
              <a:rPr spc="250" smtClean="0"/>
              <a:t> </a:t>
            </a:r>
            <a:r>
              <a:rPr spc="-40" dirty="0"/>
              <a:t>году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714348" y="1643050"/>
          <a:ext cx="785818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0" y="544068"/>
            <a:ext cx="8389620" cy="777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7938" y="633729"/>
            <a:ext cx="7606030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24835" marR="5080" indent="-3112770">
              <a:lnSpc>
                <a:spcPct val="100000"/>
              </a:lnSpc>
            </a:pPr>
            <a:r>
              <a:rPr sz="1800" spc="-25" dirty="0">
                <a:latin typeface="Times New Roman"/>
                <a:cs typeface="Times New Roman"/>
              </a:rPr>
              <a:t>Расходы </a:t>
            </a:r>
            <a:r>
              <a:rPr sz="1800" spc="-15" dirty="0">
                <a:latin typeface="Times New Roman"/>
                <a:cs typeface="Times New Roman"/>
              </a:rPr>
              <a:t>бюджета </a:t>
            </a:r>
            <a:r>
              <a:rPr sz="1800" spc="-5" dirty="0">
                <a:latin typeface="Times New Roman"/>
                <a:cs typeface="Times New Roman"/>
              </a:rPr>
              <a:t>в </a:t>
            </a:r>
            <a:r>
              <a:rPr sz="1800" dirty="0">
                <a:latin typeface="Times New Roman"/>
                <a:cs typeface="Times New Roman"/>
              </a:rPr>
              <a:t>сфере </a:t>
            </a:r>
            <a:r>
              <a:rPr sz="1800" spc="-5" dirty="0">
                <a:latin typeface="Times New Roman"/>
                <a:cs typeface="Times New Roman"/>
              </a:rPr>
              <a:t>национальной </a:t>
            </a:r>
            <a:r>
              <a:rPr sz="1800" dirty="0">
                <a:latin typeface="Times New Roman"/>
                <a:cs typeface="Times New Roman"/>
              </a:rPr>
              <a:t>безопасности </a:t>
            </a:r>
            <a:r>
              <a:rPr sz="1800" spc="-5" dirty="0">
                <a:latin typeface="Times New Roman"/>
                <a:cs typeface="Times New Roman"/>
              </a:rPr>
              <a:t>и правоохранительной  </a:t>
            </a:r>
            <a:r>
              <a:rPr sz="1800" dirty="0">
                <a:latin typeface="Times New Roman"/>
                <a:cs typeface="Times New Roman"/>
              </a:rPr>
              <a:t>деятельности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143240" y="4714884"/>
          <a:ext cx="5789568" cy="1807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38178"/>
                <a:gridCol w="1551390"/>
              </a:tblGrid>
              <a:tr h="575563">
                <a:tc>
                  <a:txBody>
                    <a:bodyPr/>
                    <a:lstStyle/>
                    <a:p>
                      <a:pPr marL="12026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130" marR="132715" indent="103505">
                        <a:lnSpc>
                          <a:spcPts val="1730"/>
                        </a:lnSpc>
                        <a:spcBef>
                          <a:spcPts val="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2016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год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832">
                <a:tc>
                  <a:txBody>
                    <a:bodyPr/>
                    <a:lstStyle/>
                    <a:p>
                      <a:pPr marL="213995" marR="5124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Защита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населения и территории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от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чрезвычайных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ситуаций природного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техногенного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характера, гражданская 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оборона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149,2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8686"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ИТОГО</a:t>
                      </a:r>
                      <a:r>
                        <a:rPr sz="12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149</a:t>
                      </a:r>
                      <a:r>
                        <a:rPr sz="1200" b="1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995422" y="1740915"/>
            <a:ext cx="4812665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Объем расходов </a:t>
            </a:r>
            <a:r>
              <a:rPr sz="1400" dirty="0">
                <a:latin typeface="Times New Roman"/>
                <a:cs typeface="Times New Roman"/>
              </a:rPr>
              <a:t>местного  </a:t>
            </a:r>
            <a:r>
              <a:rPr sz="1400" spc="-10" dirty="0">
                <a:latin typeface="Times New Roman"/>
                <a:cs typeface="Times New Roman"/>
              </a:rPr>
              <a:t>бюджета </a:t>
            </a:r>
            <a:r>
              <a:rPr sz="1400" dirty="0">
                <a:latin typeface="Times New Roman"/>
                <a:cs typeface="Times New Roman"/>
              </a:rPr>
              <a:t>по </a:t>
            </a:r>
            <a:r>
              <a:rPr sz="1400" spc="-5" dirty="0">
                <a:latin typeface="Times New Roman"/>
                <a:cs typeface="Times New Roman"/>
              </a:rPr>
              <a:t>разделу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«Национальная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безопасность и </a:t>
            </a:r>
            <a:r>
              <a:rPr sz="1400" spc="-5" dirty="0">
                <a:latin typeface="Times New Roman"/>
                <a:cs typeface="Times New Roman"/>
              </a:rPr>
              <a:t>правоохранительная </a:t>
            </a:r>
            <a:r>
              <a:rPr sz="1400" dirty="0">
                <a:latin typeface="Times New Roman"/>
                <a:cs typeface="Times New Roman"/>
              </a:rPr>
              <a:t>деятельность»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составил: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6146" name="Picture 2" descr="C:\DSC_0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4143437" cy="3048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444" y="228600"/>
            <a:ext cx="8823960" cy="763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723" rIns="0" bIns="0" rtlCol="0">
            <a:spAutoFit/>
          </a:bodyPr>
          <a:lstStyle/>
          <a:p>
            <a:pPr marL="852169">
              <a:lnSpc>
                <a:spcPct val="100000"/>
              </a:lnSpc>
            </a:pPr>
            <a:r>
              <a:rPr spc="-55" dirty="0">
                <a:latin typeface="Franklin Gothic Medium"/>
                <a:cs typeface="Franklin Gothic Medium"/>
              </a:rPr>
              <a:t>Расходы </a:t>
            </a:r>
            <a:r>
              <a:rPr spc="-40" dirty="0">
                <a:latin typeface="Franklin Gothic Medium"/>
                <a:cs typeface="Franklin Gothic Medium"/>
              </a:rPr>
              <a:t>бюджета </a:t>
            </a:r>
            <a:r>
              <a:rPr spc="-35" dirty="0">
                <a:latin typeface="Franklin Gothic Medium"/>
                <a:cs typeface="Franklin Gothic Medium"/>
              </a:rPr>
              <a:t>на </a:t>
            </a:r>
            <a:r>
              <a:rPr spc="-60" dirty="0">
                <a:latin typeface="Franklin Gothic Medium"/>
                <a:cs typeface="Franklin Gothic Medium"/>
              </a:rPr>
              <a:t>культуру,</a:t>
            </a:r>
            <a:r>
              <a:rPr spc="120" dirty="0">
                <a:latin typeface="Franklin Gothic Medium"/>
                <a:cs typeface="Franklin Gothic Medium"/>
              </a:rPr>
              <a:t> </a:t>
            </a:r>
            <a:r>
              <a:rPr spc="-50" dirty="0">
                <a:latin typeface="Franklin Gothic Medium"/>
                <a:cs typeface="Franklin Gothic Medium"/>
              </a:rPr>
              <a:t>кинематографию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31901" y="1408938"/>
            <a:ext cx="8680196" cy="2451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9045" marR="93345" indent="-974090">
              <a:lnSpc>
                <a:spcPct val="100000"/>
              </a:lnSpc>
            </a:pPr>
            <a:r>
              <a:rPr spc="-5" dirty="0"/>
              <a:t>За </a:t>
            </a:r>
            <a:r>
              <a:rPr spc="-15" dirty="0"/>
              <a:t>счет </a:t>
            </a:r>
            <a:r>
              <a:rPr spc="-10" dirty="0"/>
              <a:t>средств </a:t>
            </a:r>
            <a:r>
              <a:rPr spc="-15"/>
              <a:t>бюджета </a:t>
            </a:r>
            <a:r>
              <a:rPr lang="ru-RU" spc="-15" dirty="0" err="1" smtClean="0"/>
              <a:t>Рыбасовск</a:t>
            </a:r>
            <a:r>
              <a:rPr spc="-10" smtClean="0"/>
              <a:t>ого </a:t>
            </a:r>
            <a:r>
              <a:rPr spc="-15" dirty="0"/>
              <a:t>сельского </a:t>
            </a:r>
            <a:r>
              <a:rPr/>
              <a:t>поселения </a:t>
            </a:r>
            <a:r>
              <a:rPr lang="ru-RU" dirty="0" err="1" smtClean="0"/>
              <a:t>Сальского</a:t>
            </a:r>
            <a:r>
              <a:rPr spc="-20" smtClean="0"/>
              <a:t> </a:t>
            </a:r>
            <a:r>
              <a:rPr spc="-5" dirty="0"/>
              <a:t>района учреждения  </a:t>
            </a:r>
            <a:r>
              <a:rPr spc="-30" dirty="0"/>
              <a:t>культуры </a:t>
            </a:r>
            <a:r>
              <a:rPr spc="-15" dirty="0"/>
              <a:t>оказывают </a:t>
            </a:r>
            <a:r>
              <a:rPr spc="-5" dirty="0"/>
              <a:t>населению </a:t>
            </a:r>
            <a:r>
              <a:rPr spc="-15" dirty="0"/>
              <a:t>сельского </a:t>
            </a:r>
            <a:r>
              <a:rPr dirty="0"/>
              <a:t>поселения </a:t>
            </a:r>
            <a:r>
              <a:rPr spc="-5" dirty="0"/>
              <a:t>муниципальные</a:t>
            </a:r>
            <a:r>
              <a:rPr spc="340" dirty="0"/>
              <a:t> </a:t>
            </a:r>
            <a:r>
              <a:rPr spc="-10" dirty="0"/>
              <a:t>услуги</a:t>
            </a:r>
          </a:p>
          <a:p>
            <a:pPr marL="727710" marR="5080" indent="-492759">
              <a:lnSpc>
                <a:spcPts val="1920"/>
              </a:lnSpc>
              <a:spcBef>
                <a:spcPts val="15"/>
              </a:spcBef>
            </a:pPr>
            <a:r>
              <a:rPr spc="-5" dirty="0">
                <a:latin typeface="Constantia"/>
                <a:cs typeface="Constantia"/>
              </a:rPr>
              <a:t>по</a:t>
            </a:r>
            <a:r>
              <a:rPr spc="-80" dirty="0">
                <a:latin typeface="Constantia"/>
                <a:cs typeface="Constantia"/>
              </a:rPr>
              <a:t> </a:t>
            </a:r>
            <a:r>
              <a:rPr spc="-10" dirty="0">
                <a:latin typeface="Constantia"/>
                <a:cs typeface="Constantia"/>
              </a:rPr>
              <a:t>организации</a:t>
            </a:r>
            <a:r>
              <a:rPr spc="-65" dirty="0">
                <a:latin typeface="Constantia"/>
                <a:cs typeface="Constantia"/>
              </a:rPr>
              <a:t> </a:t>
            </a:r>
            <a:r>
              <a:rPr spc="-10" dirty="0">
                <a:latin typeface="Constantia"/>
                <a:cs typeface="Constantia"/>
              </a:rPr>
              <a:t>досуга</a:t>
            </a:r>
            <a:r>
              <a:rPr spc="-6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и</a:t>
            </a:r>
            <a:r>
              <a:rPr spc="-40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приобщения</a:t>
            </a:r>
            <a:r>
              <a:rPr spc="-55" dirty="0">
                <a:latin typeface="Constantia"/>
                <a:cs typeface="Constantia"/>
              </a:rPr>
              <a:t> </a:t>
            </a:r>
            <a:r>
              <a:rPr spc="-10" dirty="0">
                <a:latin typeface="Constantia"/>
                <a:cs typeface="Constantia"/>
              </a:rPr>
              <a:t>жителей</a:t>
            </a:r>
            <a:r>
              <a:rPr spc="-2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муниципального</a:t>
            </a:r>
            <a:r>
              <a:rPr spc="-5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образования</a:t>
            </a:r>
            <a:r>
              <a:rPr spc="-5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к</a:t>
            </a:r>
            <a:r>
              <a:rPr spc="-70" dirty="0">
                <a:latin typeface="Constantia"/>
                <a:cs typeface="Constantia"/>
              </a:rPr>
              <a:t> </a:t>
            </a:r>
            <a:r>
              <a:rPr spc="-20" dirty="0">
                <a:latin typeface="Constantia"/>
                <a:cs typeface="Constantia"/>
              </a:rPr>
              <a:t>творчеству,  культурному </a:t>
            </a:r>
            <a:r>
              <a:rPr spc="-5" dirty="0">
                <a:latin typeface="Constantia"/>
                <a:cs typeface="Constantia"/>
              </a:rPr>
              <a:t>развитию и самообразованию, </a:t>
            </a:r>
            <a:r>
              <a:rPr spc="-10" dirty="0">
                <a:latin typeface="Constantia"/>
                <a:cs typeface="Constantia"/>
              </a:rPr>
              <a:t>любительскому </a:t>
            </a:r>
            <a:r>
              <a:rPr spc="-15" dirty="0">
                <a:latin typeface="Constantia"/>
                <a:cs typeface="Constantia"/>
              </a:rPr>
              <a:t>искусству </a:t>
            </a:r>
            <a:r>
              <a:rPr spc="-5" dirty="0">
                <a:latin typeface="Constantia"/>
                <a:cs typeface="Constantia"/>
              </a:rPr>
              <a:t>и </a:t>
            </a:r>
            <a:r>
              <a:rPr spc="-10" dirty="0">
                <a:latin typeface="Constantia"/>
                <a:cs typeface="Constantia"/>
              </a:rPr>
              <a:t>ремеслам</a:t>
            </a:r>
            <a:r>
              <a:rPr spc="-280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и</a:t>
            </a:r>
          </a:p>
          <a:p>
            <a:pPr marL="223520" algn="ctr">
              <a:lnSpc>
                <a:spcPts val="1860"/>
              </a:lnSpc>
            </a:pPr>
            <a:r>
              <a:rPr spc="-5" dirty="0">
                <a:latin typeface="Constantia"/>
                <a:cs typeface="Constantia"/>
              </a:rPr>
              <a:t>по </a:t>
            </a:r>
            <a:r>
              <a:rPr spc="-10" dirty="0">
                <a:latin typeface="Constantia"/>
                <a:cs typeface="Constantia"/>
              </a:rPr>
              <a:t>организации </a:t>
            </a:r>
            <a:r>
              <a:rPr spc="-15" dirty="0">
                <a:latin typeface="Constantia"/>
                <a:cs typeface="Constantia"/>
              </a:rPr>
              <a:t>библиотечного</a:t>
            </a:r>
            <a:r>
              <a:rPr spc="-150" dirty="0">
                <a:latin typeface="Constantia"/>
                <a:cs typeface="Constantia"/>
              </a:rPr>
              <a:t> </a:t>
            </a:r>
            <a:r>
              <a:rPr spc="-5">
                <a:latin typeface="Constantia"/>
                <a:cs typeface="Constantia"/>
              </a:rPr>
              <a:t>обслуживания</a:t>
            </a:r>
            <a:r>
              <a:rPr spc="-5" smtClean="0">
                <a:latin typeface="Constantia"/>
                <a:cs typeface="Constantia"/>
              </a:rPr>
              <a:t>.</a:t>
            </a:r>
            <a:endParaRPr sz="1650"/>
          </a:p>
          <a:p>
            <a:pPr marL="1256665" marR="1072515" algn="ctr">
              <a:lnSpc>
                <a:spcPct val="100000"/>
              </a:lnSpc>
            </a:pPr>
            <a:r>
              <a:rPr spc="-15" dirty="0">
                <a:latin typeface="Constantia"/>
                <a:cs typeface="Constantia"/>
              </a:rPr>
              <a:t>Выполнение </a:t>
            </a:r>
            <a:r>
              <a:rPr spc="-10" dirty="0">
                <a:latin typeface="Constantia"/>
                <a:cs typeface="Constantia"/>
              </a:rPr>
              <a:t>функций осуществляется </a:t>
            </a:r>
            <a:r>
              <a:rPr spc="-15" dirty="0">
                <a:latin typeface="Constantia"/>
                <a:cs typeface="Constantia"/>
              </a:rPr>
              <a:t>бюджетными </a:t>
            </a:r>
            <a:r>
              <a:rPr spc="-5" dirty="0">
                <a:latin typeface="Constantia"/>
                <a:cs typeface="Constantia"/>
              </a:rPr>
              <a:t>учреждениями</a:t>
            </a:r>
            <a:r>
              <a:rPr spc="-9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:  </a:t>
            </a:r>
            <a:r>
              <a:rPr spc="-15">
                <a:latin typeface="Constantia"/>
                <a:cs typeface="Constantia"/>
              </a:rPr>
              <a:t>МБУК </a:t>
            </a:r>
            <a:r>
              <a:rPr spc="-10" smtClean="0">
                <a:latin typeface="Constantia"/>
                <a:cs typeface="Constantia"/>
              </a:rPr>
              <a:t>«</a:t>
            </a:r>
            <a:r>
              <a:rPr lang="ru-RU" spc="-10" dirty="0" err="1" smtClean="0">
                <a:latin typeface="Constantia"/>
                <a:cs typeface="Constantia"/>
              </a:rPr>
              <a:t>Рыбасовский</a:t>
            </a:r>
            <a:r>
              <a:rPr spc="-10" smtClean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СДК» и </a:t>
            </a:r>
            <a:r>
              <a:rPr spc="-20">
                <a:latin typeface="Constantia"/>
                <a:cs typeface="Constantia"/>
              </a:rPr>
              <a:t>МБУК </a:t>
            </a:r>
            <a:r>
              <a:rPr spc="-10" smtClean="0">
                <a:latin typeface="Constantia"/>
                <a:cs typeface="Constantia"/>
              </a:rPr>
              <a:t>«</a:t>
            </a:r>
            <a:r>
              <a:rPr lang="ru-RU" spc="-10" dirty="0" err="1" smtClean="0">
                <a:latin typeface="Constantia"/>
                <a:cs typeface="Constantia"/>
              </a:rPr>
              <a:t>Рыбасовская</a:t>
            </a:r>
            <a:r>
              <a:rPr lang="ru-RU" spc="-10" dirty="0" smtClean="0">
                <a:latin typeface="Constantia"/>
                <a:cs typeface="Constantia"/>
              </a:rPr>
              <a:t> поселенческая б</a:t>
            </a:r>
            <a:r>
              <a:rPr spc="-10" smtClean="0">
                <a:latin typeface="Constantia"/>
                <a:cs typeface="Constantia"/>
              </a:rPr>
              <a:t>иблиотека</a:t>
            </a:r>
            <a:r>
              <a:rPr spc="-35" smtClean="0">
                <a:latin typeface="Constantia"/>
                <a:cs typeface="Constantia"/>
              </a:rPr>
              <a:t> </a:t>
            </a:r>
            <a:r>
              <a:rPr lang="ru-RU" spc="-35" dirty="0" err="1" smtClean="0">
                <a:latin typeface="Constantia"/>
                <a:cs typeface="Constantia"/>
              </a:rPr>
              <a:t>с.п</a:t>
            </a:r>
            <a:r>
              <a:rPr lang="ru-RU" spc="-35" dirty="0" smtClean="0">
                <a:latin typeface="Constantia"/>
                <a:cs typeface="Constantia"/>
              </a:rPr>
              <a:t>»</a:t>
            </a:r>
            <a:endParaRPr sz="1750"/>
          </a:p>
          <a:p>
            <a:pPr marL="222885" marR="38735" algn="ctr">
              <a:lnSpc>
                <a:spcPct val="100000"/>
              </a:lnSpc>
            </a:pPr>
            <a:r>
              <a:rPr spc="-5" dirty="0"/>
              <a:t>Общий </a:t>
            </a:r>
            <a:r>
              <a:rPr spc="-10" dirty="0"/>
              <a:t>объем </a:t>
            </a:r>
            <a:r>
              <a:rPr spc="-20" dirty="0"/>
              <a:t>расходов </a:t>
            </a:r>
            <a:r>
              <a:rPr spc="-5" dirty="0"/>
              <a:t>по разделу </a:t>
            </a:r>
            <a:r>
              <a:rPr spc="-40" dirty="0"/>
              <a:t>«Культура </a:t>
            </a:r>
            <a:r>
              <a:rPr spc="-5" dirty="0"/>
              <a:t>и </a:t>
            </a:r>
            <a:r>
              <a:rPr spc="-10" dirty="0"/>
              <a:t>кинематография»</a:t>
            </a:r>
            <a:r>
              <a:rPr spc="165" dirty="0"/>
              <a:t> </a:t>
            </a:r>
            <a:r>
              <a:rPr spc="5" dirty="0"/>
              <a:t>составил: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00232" y="3929066"/>
          <a:ext cx="2654680" cy="781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4680"/>
              </a:tblGrid>
              <a:tr h="293695"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b="1" i="1" dirty="0">
                          <a:latin typeface="Times New Roman"/>
                          <a:cs typeface="Times New Roman"/>
                        </a:rPr>
                        <a:t>2016</a:t>
                      </a:r>
                      <a:r>
                        <a:rPr sz="1400" b="1" i="1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25"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800" dirty="0" smtClean="0">
                          <a:latin typeface="Franklin Gothic Medium"/>
                          <a:cs typeface="Franklin Gothic Medium"/>
                        </a:rPr>
                        <a:t>2200</a:t>
                      </a:r>
                      <a:r>
                        <a:rPr sz="1800" smtClean="0">
                          <a:latin typeface="Franklin Gothic Medium"/>
                          <a:cs typeface="Franklin Gothic Medium"/>
                        </a:rPr>
                        <a:t>,</a:t>
                      </a:r>
                      <a:r>
                        <a:rPr lang="ru-RU" sz="1800" dirty="0" smtClean="0">
                          <a:latin typeface="Franklin Gothic Medium"/>
                          <a:cs typeface="Franklin Gothic Medium"/>
                        </a:rPr>
                        <a:t>0</a:t>
                      </a:r>
                      <a:r>
                        <a:rPr sz="1400" i="1" smtClean="0">
                          <a:latin typeface="Times New Roman"/>
                          <a:cs typeface="Times New Roman"/>
                        </a:rPr>
                        <a:t>тыс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C:\DSC_0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857628"/>
            <a:ext cx="3929090" cy="2619394"/>
          </a:xfrm>
          <a:prstGeom prst="rect">
            <a:avLst/>
          </a:prstGeom>
          <a:noFill/>
        </p:spPr>
      </p:pic>
      <p:pic>
        <p:nvPicPr>
          <p:cNvPr id="5123" name="Picture 3" descr="C:\DSC_0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786297"/>
            <a:ext cx="3286149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023" y="260604"/>
            <a:ext cx="8636508" cy="758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023" y="260604"/>
            <a:ext cx="8823960" cy="758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0207" y="315214"/>
            <a:ext cx="8063585" cy="476668"/>
          </a:xfrm>
          <a:prstGeom prst="rect">
            <a:avLst/>
          </a:prstGeom>
        </p:spPr>
        <p:txBody>
          <a:bodyPr vert="horz" wrap="square" lIns="0" tIns="106298" rIns="0" bIns="0" rtlCol="0">
            <a:spAutoFit/>
          </a:bodyPr>
          <a:lstStyle/>
          <a:p>
            <a:pPr marL="1099185">
              <a:lnSpc>
                <a:spcPct val="100000"/>
              </a:lnSpc>
            </a:pPr>
            <a:r>
              <a:rPr sz="3600" spc="-37" baseline="2314" dirty="0"/>
              <a:t>Расходы </a:t>
            </a:r>
            <a:r>
              <a:rPr sz="3600" baseline="2314"/>
              <a:t>на </a:t>
            </a:r>
            <a:r>
              <a:rPr lang="ru-RU" sz="3600" spc="-817" baseline="2314" dirty="0" smtClean="0"/>
              <a:t> </a:t>
            </a:r>
            <a:r>
              <a:rPr lang="ru-RU" sz="3600" spc="-817" baseline="2314" dirty="0" smtClean="0"/>
              <a:t>общ     е                г          о                с           у             </a:t>
            </a:r>
            <a:r>
              <a:rPr lang="ru-RU" sz="3600" spc="-817" baseline="2314" dirty="0" err="1" smtClean="0"/>
              <a:t>д</a:t>
            </a:r>
            <a:r>
              <a:rPr lang="ru-RU" sz="3600" spc="-817" baseline="2314" dirty="0" smtClean="0"/>
              <a:t>                а          </a:t>
            </a:r>
            <a:r>
              <a:rPr lang="ru-RU" sz="3600" spc="-817" baseline="2314" dirty="0" err="1" smtClean="0"/>
              <a:t>р</a:t>
            </a:r>
            <a:r>
              <a:rPr lang="ru-RU" sz="3600" spc="-817" baseline="2314" dirty="0" smtClean="0"/>
              <a:t>         с        т                в          е         </a:t>
            </a:r>
            <a:r>
              <a:rPr lang="ru-RU" sz="3600" spc="-817" baseline="2314" dirty="0" err="1" smtClean="0"/>
              <a:t>н</a:t>
            </a:r>
            <a:r>
              <a:rPr lang="ru-RU" sz="3600" spc="-817" baseline="2314" dirty="0" smtClean="0"/>
              <a:t>         </a:t>
            </a:r>
            <a:r>
              <a:rPr lang="ru-RU" sz="3600" spc="-817" baseline="2314" dirty="0" err="1" smtClean="0"/>
              <a:t>н</a:t>
            </a:r>
            <a:r>
              <a:rPr lang="ru-RU" sz="3600" spc="-817" baseline="2314" dirty="0" smtClean="0"/>
              <a:t>      </a:t>
            </a:r>
            <a:r>
              <a:rPr lang="ru-RU" sz="3600" spc="-817" baseline="2314" dirty="0" err="1" smtClean="0"/>
              <a:t>ы</a:t>
            </a:r>
            <a:r>
              <a:rPr lang="ru-RU" sz="3600" spc="-817" baseline="2314" dirty="0" smtClean="0"/>
              <a:t> </a:t>
            </a:r>
            <a:r>
              <a:rPr lang="ru-RU" sz="3600" spc="-817" baseline="2314" dirty="0" err="1" smtClean="0"/>
              <a:t>е</a:t>
            </a:r>
            <a:r>
              <a:rPr lang="ru-RU" sz="3600" spc="-817" baseline="2314" dirty="0" smtClean="0"/>
              <a:t>                                                                                             в          </a:t>
            </a:r>
            <a:r>
              <a:rPr sz="3600" baseline="2314" smtClean="0"/>
              <a:t>опросы</a:t>
            </a:r>
            <a:endParaRPr sz="3600" baseline="2314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54070" y="1519935"/>
            <a:ext cx="4892040" cy="439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i="1" dirty="0">
                <a:latin typeface="Times New Roman"/>
                <a:cs typeface="Times New Roman"/>
              </a:rPr>
              <a:t>На  оплату </a:t>
            </a:r>
            <a:r>
              <a:rPr sz="1400" b="1" i="1" spc="-10" dirty="0">
                <a:latin typeface="Times New Roman"/>
                <a:cs typeface="Times New Roman"/>
              </a:rPr>
              <a:t>расходов </a:t>
            </a:r>
            <a:r>
              <a:rPr sz="1400" b="1" i="1" dirty="0">
                <a:latin typeface="Times New Roman"/>
                <a:cs typeface="Times New Roman"/>
              </a:rPr>
              <a:t>по </a:t>
            </a:r>
            <a:r>
              <a:rPr sz="1400" b="1" i="1" spc="-25" dirty="0">
                <a:latin typeface="Times New Roman"/>
                <a:cs typeface="Times New Roman"/>
              </a:rPr>
              <a:t>всем </a:t>
            </a:r>
            <a:r>
              <a:rPr sz="1400" b="1" i="1" spc="-5" dirty="0">
                <a:latin typeface="Times New Roman"/>
                <a:cs typeface="Times New Roman"/>
              </a:rPr>
              <a:t>общегосударственным</a:t>
            </a:r>
            <a:r>
              <a:rPr sz="1400" b="1" i="1" spc="-50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вопросам</a:t>
            </a:r>
            <a:endParaRPr sz="14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lang="ru-RU" sz="1400" b="1" i="1" spc="-10" dirty="0" smtClean="0">
                <a:latin typeface="Times New Roman"/>
                <a:cs typeface="Times New Roman"/>
              </a:rPr>
              <a:t>Рыбасовского</a:t>
            </a:r>
            <a:r>
              <a:rPr sz="1400" b="1" i="1" spc="-10" smtClean="0">
                <a:latin typeface="Times New Roman"/>
                <a:cs typeface="Times New Roman"/>
              </a:rPr>
              <a:t> </a:t>
            </a:r>
            <a:r>
              <a:rPr sz="1400" b="1" i="1" spc="-15" dirty="0">
                <a:latin typeface="Times New Roman"/>
                <a:cs typeface="Times New Roman"/>
              </a:rPr>
              <a:t>сельского </a:t>
            </a:r>
            <a:r>
              <a:rPr sz="1400" b="1" i="1" spc="-5" dirty="0">
                <a:latin typeface="Times New Roman"/>
                <a:cs typeface="Times New Roman"/>
              </a:rPr>
              <a:t>поселения</a:t>
            </a:r>
            <a:r>
              <a:rPr sz="1400" b="1" i="1" spc="-7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28662" y="2643182"/>
          <a:ext cx="7546999" cy="39199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43562"/>
                <a:gridCol w="2703437"/>
              </a:tblGrid>
              <a:tr h="561213"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2016</a:t>
                      </a:r>
                      <a:r>
                        <a:rPr sz="1400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0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</a:tr>
              <a:tr h="945007">
                <a:tc>
                  <a:txBody>
                    <a:bodyPr/>
                    <a:lstStyle/>
                    <a:p>
                      <a:pPr marL="226060" marR="90805" indent="-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0" dirty="0">
                          <a:latin typeface="Franklin Gothic Medium"/>
                          <a:cs typeface="Franklin Gothic Medium"/>
                        </a:rPr>
                        <a:t>Функционирование </a:t>
                      </a:r>
                      <a:r>
                        <a:rPr sz="1400" spc="-25" dirty="0">
                          <a:latin typeface="Franklin Gothic Medium"/>
                          <a:cs typeface="Franklin Gothic Medium"/>
                        </a:rPr>
                        <a:t>высшего  </a:t>
                      </a:r>
                      <a:r>
                        <a:rPr sz="1400" spc="-15" dirty="0">
                          <a:latin typeface="Franklin Gothic Medium"/>
                          <a:cs typeface="Franklin Gothic Medium"/>
                        </a:rPr>
                        <a:t>должностного </a:t>
                      </a:r>
                      <a:r>
                        <a:rPr sz="1400" spc="-20" dirty="0">
                          <a:latin typeface="Franklin Gothic Medium"/>
                          <a:cs typeface="Franklin Gothic Medium"/>
                        </a:rPr>
                        <a:t>лица</a:t>
                      </a:r>
                      <a:r>
                        <a:rPr sz="1400" spc="-7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25" dirty="0">
                          <a:latin typeface="Franklin Gothic Medium"/>
                          <a:cs typeface="Franklin Gothic Medium"/>
                        </a:rPr>
                        <a:t>муниципального  </a:t>
                      </a:r>
                      <a:r>
                        <a:rPr sz="1400" spc="-20" dirty="0">
                          <a:latin typeface="Franklin Gothic Medium"/>
                          <a:cs typeface="Franklin Gothic Medium"/>
                        </a:rPr>
                        <a:t>образования </a:t>
                      </a:r>
                      <a:r>
                        <a:rPr sz="1400" spc="-35" dirty="0">
                          <a:latin typeface="Franklin Gothic Medium"/>
                          <a:cs typeface="Franklin Gothic Medium"/>
                        </a:rPr>
                        <a:t>(Главы </a:t>
                      </a:r>
                      <a:r>
                        <a:rPr sz="1400" spc="-15" dirty="0">
                          <a:latin typeface="Franklin Gothic Medium"/>
                          <a:cs typeface="Franklin Gothic Medium"/>
                        </a:rPr>
                        <a:t>сельского  </a:t>
                      </a: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поселения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837,8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  <a:tr h="731519">
                <a:tc>
                  <a:txBody>
                    <a:bodyPr/>
                    <a:lstStyle/>
                    <a:p>
                      <a:pPr marL="223520" marR="8636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0" dirty="0">
                          <a:latin typeface="Franklin Gothic Medium"/>
                          <a:cs typeface="Franklin Gothic Medium"/>
                        </a:rPr>
                        <a:t>Функционирование</a:t>
                      </a:r>
                      <a:r>
                        <a:rPr sz="1400" spc="-8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30">
                          <a:latin typeface="Franklin Gothic Medium"/>
                          <a:cs typeface="Franklin Gothic Medium"/>
                        </a:rPr>
                        <a:t>Администрации  </a:t>
                      </a:r>
                      <a:r>
                        <a:rPr lang="ru-RU" sz="1400" spc="-30" dirty="0" smtClean="0">
                          <a:latin typeface="Franklin Gothic Medium"/>
                          <a:cs typeface="Franklin Gothic Medium"/>
                        </a:rPr>
                        <a:t>Рыбасовского</a:t>
                      </a:r>
                      <a:r>
                        <a:rPr sz="1400" spc="-20" smtClean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15" dirty="0">
                          <a:latin typeface="Franklin Gothic Medium"/>
                          <a:cs typeface="Franklin Gothic Medium"/>
                        </a:rPr>
                        <a:t>сельского  </a:t>
                      </a: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поселения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5" dirty="0" smtClean="0">
                          <a:latin typeface="Franklin Gothic Medium"/>
                          <a:cs typeface="Franklin Gothic Medium"/>
                        </a:rPr>
                        <a:t>3722,0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  <a:tr h="731519">
                <a:tc>
                  <a:txBody>
                    <a:bodyPr/>
                    <a:lstStyle/>
                    <a:p>
                      <a:pPr marL="223520" marR="8636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dirty="0" smtClean="0">
                          <a:latin typeface="Franklin Gothic Medium"/>
                          <a:cs typeface="Franklin Gothic Medium"/>
                        </a:rPr>
                        <a:t>Обеспечение проведения выборов и референдумов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dirty="0" smtClean="0">
                          <a:latin typeface="Franklin Gothic Medium"/>
                          <a:cs typeface="Franklin Gothic Medium"/>
                        </a:rPr>
                        <a:t>196,7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  <a:tr h="432473">
                <a:tc>
                  <a:txBody>
                    <a:bodyPr/>
                    <a:lstStyle/>
                    <a:p>
                      <a:pPr marL="8985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5" dirty="0">
                          <a:latin typeface="Franklin Gothic Medium"/>
                          <a:cs typeface="Franklin Gothic Medium"/>
                        </a:rPr>
                        <a:t>Резервные</a:t>
                      </a:r>
                      <a:r>
                        <a:rPr sz="1400" spc="-10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30" dirty="0">
                          <a:latin typeface="Franklin Gothic Medium"/>
                          <a:cs typeface="Franklin Gothic Medium"/>
                        </a:rPr>
                        <a:t>фонды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8,4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  <a:tr h="518198">
                <a:tc>
                  <a:txBody>
                    <a:bodyPr/>
                    <a:lstStyle/>
                    <a:p>
                      <a:pPr marL="1266190" marR="314325" indent="-8159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0" dirty="0">
                          <a:latin typeface="Franklin Gothic Medium"/>
                          <a:cs typeface="Franklin Gothic Medium"/>
                        </a:rPr>
                        <a:t>Другие </a:t>
                      </a:r>
                      <a:r>
                        <a:rPr sz="1400" spc="-25" dirty="0">
                          <a:latin typeface="Franklin Gothic Medium"/>
                          <a:cs typeface="Franklin Gothic Medium"/>
                        </a:rPr>
                        <a:t>общегосударственные  </a:t>
                      </a:r>
                      <a:r>
                        <a:rPr sz="1400" spc="-15" dirty="0">
                          <a:latin typeface="Franklin Gothic Medium"/>
                          <a:cs typeface="Franklin Gothic Medium"/>
                        </a:rPr>
                        <a:t>вопросы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10,2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468312" y="1125600"/>
            <a:ext cx="2447925" cy="1366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023" y="260604"/>
            <a:ext cx="8823960" cy="758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630" rIns="0" bIns="0" rtlCol="0">
            <a:spAutoFit/>
          </a:bodyPr>
          <a:lstStyle/>
          <a:p>
            <a:pPr marL="500380">
              <a:lnSpc>
                <a:spcPct val="100000"/>
              </a:lnSpc>
            </a:pPr>
            <a:r>
              <a:rPr spc="-25" dirty="0"/>
              <a:t>Расходы</a:t>
            </a:r>
            <a:r>
              <a:rPr spc="-90" dirty="0"/>
              <a:t> </a:t>
            </a:r>
            <a:r>
              <a:rPr dirty="0"/>
              <a:t>на</a:t>
            </a:r>
            <a:r>
              <a:rPr spc="-155" dirty="0"/>
              <a:t> </a:t>
            </a:r>
            <a:r>
              <a:rPr spc="-15" dirty="0"/>
              <a:t>дорожное</a:t>
            </a:r>
            <a:r>
              <a:rPr spc="-114" dirty="0"/>
              <a:t> </a:t>
            </a:r>
            <a:r>
              <a:rPr spc="-15" dirty="0"/>
              <a:t>хозяйство</a:t>
            </a:r>
            <a:r>
              <a:rPr spc="-80" dirty="0"/>
              <a:t> </a:t>
            </a:r>
            <a:r>
              <a:rPr spc="-10" dirty="0"/>
              <a:t>(дорожные</a:t>
            </a:r>
            <a:r>
              <a:rPr spc="-135" dirty="0"/>
              <a:t> </a:t>
            </a:r>
            <a:r>
              <a:rPr dirty="0"/>
              <a:t>фонды)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05838" y="1237107"/>
            <a:ext cx="6096000" cy="439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i="1" spc="-20" dirty="0">
                <a:latin typeface="Times New Roman"/>
                <a:cs typeface="Times New Roman"/>
              </a:rPr>
              <a:t>Расходы </a:t>
            </a:r>
            <a:r>
              <a:rPr sz="1400" b="1" i="1" dirty="0">
                <a:latin typeface="Times New Roman"/>
                <a:cs typeface="Times New Roman"/>
              </a:rPr>
              <a:t>на </a:t>
            </a:r>
            <a:r>
              <a:rPr sz="1400" b="1" i="1" spc="-10" dirty="0">
                <a:latin typeface="Times New Roman"/>
                <a:cs typeface="Times New Roman"/>
              </a:rPr>
              <a:t>содержание </a:t>
            </a:r>
            <a:r>
              <a:rPr sz="1400" b="1" i="1" spc="-5" dirty="0">
                <a:latin typeface="Times New Roman"/>
                <a:cs typeface="Times New Roman"/>
              </a:rPr>
              <a:t>автомобильных </a:t>
            </a:r>
            <a:r>
              <a:rPr sz="1400" b="1" i="1" dirty="0">
                <a:latin typeface="Times New Roman"/>
                <a:cs typeface="Times New Roman"/>
              </a:rPr>
              <a:t>дорог </a:t>
            </a:r>
            <a:r>
              <a:rPr sz="1400" b="1" i="1" spc="-5" dirty="0">
                <a:latin typeface="Times New Roman"/>
                <a:cs typeface="Times New Roman"/>
              </a:rPr>
              <a:t>общего </a:t>
            </a:r>
            <a:r>
              <a:rPr sz="1400" b="1" i="1" spc="-10" dirty="0">
                <a:latin typeface="Times New Roman"/>
                <a:cs typeface="Times New Roman"/>
              </a:rPr>
              <a:t>пользования</a:t>
            </a:r>
            <a:r>
              <a:rPr sz="1400" b="1" i="1" spc="-8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местного</a:t>
            </a:r>
            <a:endParaRPr sz="14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1400" b="1" i="1" spc="-5" dirty="0">
                <a:latin typeface="Times New Roman"/>
                <a:cs typeface="Times New Roman"/>
              </a:rPr>
              <a:t>значения </a:t>
            </a:r>
            <a:r>
              <a:rPr sz="1400" b="1" i="1" dirty="0">
                <a:latin typeface="Times New Roman"/>
                <a:cs typeface="Times New Roman"/>
              </a:rPr>
              <a:t>предусмотрены  в </a:t>
            </a:r>
            <a:r>
              <a:rPr sz="1400" b="1" i="1" spc="-10" dirty="0">
                <a:latin typeface="Times New Roman"/>
                <a:cs typeface="Times New Roman"/>
              </a:rPr>
              <a:t>следующих</a:t>
            </a:r>
            <a:r>
              <a:rPr sz="1400" b="1" i="1" spc="-90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объемах: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53250" y="2190559"/>
          <a:ext cx="7547774" cy="15171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4483"/>
                <a:gridCol w="3193291"/>
              </a:tblGrid>
              <a:tr h="785494"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2016</a:t>
                      </a:r>
                      <a:r>
                        <a:rPr sz="14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8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</a:tr>
              <a:tr h="731647">
                <a:tc>
                  <a:txBody>
                    <a:bodyPr/>
                    <a:lstStyle/>
                    <a:p>
                      <a:pPr marL="352425" marR="218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Содержание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 ремонт 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автомобильных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дорог</a:t>
                      </a:r>
                      <a:r>
                        <a:rPr sz="1400" spc="-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общего  пользования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603,8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C:\P9250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857628"/>
            <a:ext cx="4643470" cy="2800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023" y="260604"/>
            <a:ext cx="8823960" cy="758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630" rIns="0" bIns="0" rtlCol="0">
            <a:spAutoFit/>
          </a:bodyPr>
          <a:lstStyle/>
          <a:p>
            <a:pPr marL="806450">
              <a:lnSpc>
                <a:spcPct val="100000"/>
              </a:lnSpc>
            </a:pPr>
            <a:r>
              <a:rPr spc="-25" dirty="0"/>
              <a:t>Расходы </a:t>
            </a:r>
            <a:r>
              <a:rPr dirty="0"/>
              <a:t>на </a:t>
            </a:r>
            <a:r>
              <a:rPr spc="-5" dirty="0"/>
              <a:t>жилищно-коммунальное</a:t>
            </a:r>
            <a:r>
              <a:rPr spc="-310" dirty="0"/>
              <a:t> </a:t>
            </a:r>
            <a:r>
              <a:rPr spc="-15" dirty="0"/>
              <a:t>хозяйство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64229" y="1597914"/>
            <a:ext cx="4248785" cy="6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</a:pPr>
            <a:r>
              <a:rPr sz="1400" b="1" i="1" dirty="0">
                <a:latin typeface="Times New Roman"/>
                <a:cs typeface="Times New Roman"/>
              </a:rPr>
              <a:t>На </a:t>
            </a:r>
            <a:r>
              <a:rPr sz="1400" b="1" i="1" spc="-5" dirty="0">
                <a:latin typeface="Times New Roman"/>
                <a:cs typeface="Times New Roman"/>
              </a:rPr>
              <a:t>проведение </a:t>
            </a:r>
            <a:r>
              <a:rPr sz="1400" b="1" i="1" dirty="0">
                <a:latin typeface="Times New Roman"/>
                <a:cs typeface="Times New Roman"/>
              </a:rPr>
              <a:t>мероприятий в </a:t>
            </a:r>
            <a:r>
              <a:rPr sz="1400" b="1" i="1" spc="-5" dirty="0">
                <a:latin typeface="Times New Roman"/>
                <a:cs typeface="Times New Roman"/>
              </a:rPr>
              <a:t>области </a:t>
            </a:r>
            <a:r>
              <a:rPr sz="1400" b="1" i="1" dirty="0">
                <a:latin typeface="Times New Roman"/>
                <a:cs typeface="Times New Roman"/>
              </a:rPr>
              <a:t>жилищно-  </a:t>
            </a:r>
            <a:r>
              <a:rPr sz="1400" b="1" i="1" spc="-10" dirty="0">
                <a:latin typeface="Times New Roman"/>
                <a:cs typeface="Times New Roman"/>
              </a:rPr>
              <a:t>коммунального </a:t>
            </a:r>
            <a:r>
              <a:rPr sz="1400" b="1" i="1" spc="-5" dirty="0">
                <a:latin typeface="Times New Roman"/>
                <a:cs typeface="Times New Roman"/>
              </a:rPr>
              <a:t>хозяйства предусмотрены </a:t>
            </a:r>
            <a:r>
              <a:rPr sz="1400" b="1" i="1" dirty="0">
                <a:latin typeface="Times New Roman"/>
                <a:cs typeface="Times New Roman"/>
              </a:rPr>
              <a:t>средства</a:t>
            </a:r>
            <a:r>
              <a:rPr sz="1400" b="1" i="1" spc="-16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в  </a:t>
            </a:r>
            <a:r>
              <a:rPr sz="1400" b="1" i="1" spc="-10" dirty="0">
                <a:latin typeface="Times New Roman"/>
                <a:cs typeface="Times New Roman"/>
              </a:rPr>
              <a:t>следующих</a:t>
            </a:r>
            <a:r>
              <a:rPr sz="1400" b="1" i="1" spc="-65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объемах: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54025" y="2335212"/>
          <a:ext cx="8047065" cy="11525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2469"/>
                <a:gridCol w="3404596"/>
              </a:tblGrid>
              <a:tr h="720089"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2016</a:t>
                      </a:r>
                      <a:r>
                        <a:rPr sz="14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8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</a:tr>
              <a:tr h="432435">
                <a:tc>
                  <a:txBody>
                    <a:bodyPr/>
                    <a:lstStyle/>
                    <a:p>
                      <a:pPr marL="12700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Благоустройство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110,3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C:\DSC_0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857628"/>
            <a:ext cx="3786215" cy="2714644"/>
          </a:xfrm>
          <a:prstGeom prst="rect">
            <a:avLst/>
          </a:prstGeom>
          <a:noFill/>
        </p:spPr>
      </p:pic>
      <p:pic>
        <p:nvPicPr>
          <p:cNvPr id="3075" name="Picture 3" descr="C:\DSC_03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023920"/>
            <a:ext cx="2857520" cy="1976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0" y="516636"/>
            <a:ext cx="8453628" cy="1120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8817" y="851915"/>
            <a:ext cx="583819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latin typeface="Times New Roman"/>
                <a:cs typeface="Times New Roman"/>
              </a:rPr>
              <a:t>Расходы </a:t>
            </a:r>
            <a:r>
              <a:rPr spc="-25" dirty="0">
                <a:latin typeface="Times New Roman"/>
                <a:cs typeface="Times New Roman"/>
              </a:rPr>
              <a:t>бюджета </a:t>
            </a:r>
            <a:r>
              <a:rPr dirty="0">
                <a:latin typeface="Times New Roman"/>
                <a:cs typeface="Times New Roman"/>
              </a:rPr>
              <a:t>на национальную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оборону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0595" y="1669288"/>
            <a:ext cx="8093075" cy="6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1400" b="1" i="1" dirty="0">
                <a:latin typeface="Times New Roman"/>
                <a:cs typeface="Times New Roman"/>
              </a:rPr>
              <a:t>На </a:t>
            </a:r>
            <a:r>
              <a:rPr sz="1400" b="1" spc="-5" dirty="0">
                <a:latin typeface="Times New Roman"/>
                <a:cs typeface="Times New Roman"/>
              </a:rPr>
              <a:t>осуществление первичного </a:t>
            </a:r>
            <a:r>
              <a:rPr sz="1400" b="1" spc="-10" dirty="0">
                <a:latin typeface="Times New Roman"/>
                <a:cs typeface="Times New Roman"/>
              </a:rPr>
              <a:t>воинского </a:t>
            </a:r>
            <a:r>
              <a:rPr sz="1400" b="1" spc="5" dirty="0">
                <a:latin typeface="Times New Roman"/>
                <a:cs typeface="Times New Roman"/>
              </a:rPr>
              <a:t>учета </a:t>
            </a:r>
            <a:r>
              <a:rPr sz="1400" b="1" spc="-5" dirty="0">
                <a:latin typeface="Times New Roman"/>
                <a:cs typeface="Times New Roman"/>
              </a:rPr>
              <a:t>на территориях</a:t>
            </a:r>
            <a:r>
              <a:rPr sz="1400" b="1" spc="-5">
                <a:latin typeface="Times New Roman"/>
                <a:cs typeface="Times New Roman"/>
              </a:rPr>
              <a:t>, </a:t>
            </a:r>
            <a:r>
              <a:rPr lang="ru-RU" sz="1400" b="1" spc="-5" dirty="0" smtClean="0">
                <a:latin typeface="Times New Roman"/>
                <a:cs typeface="Times New Roman"/>
              </a:rPr>
              <a:t> </a:t>
            </a:r>
            <a:r>
              <a:rPr sz="1400" b="1" spc="-25" smtClean="0">
                <a:latin typeface="Times New Roman"/>
                <a:cs typeface="Times New Roman"/>
              </a:rPr>
              <a:t>где </a:t>
            </a:r>
            <a:r>
              <a:rPr sz="1400" b="1" spc="-10" dirty="0">
                <a:latin typeface="Times New Roman"/>
                <a:cs typeface="Times New Roman"/>
              </a:rPr>
              <a:t>отсутствуют </a:t>
            </a:r>
            <a:r>
              <a:rPr sz="1400" b="1" spc="-5" dirty="0">
                <a:latin typeface="Times New Roman"/>
                <a:cs typeface="Times New Roman"/>
              </a:rPr>
              <a:t>военные  комиссариаты </a:t>
            </a:r>
            <a:r>
              <a:rPr sz="1400" b="1" dirty="0">
                <a:latin typeface="Times New Roman"/>
                <a:cs typeface="Times New Roman"/>
              </a:rPr>
              <a:t>в </a:t>
            </a:r>
            <a:r>
              <a:rPr sz="1400" b="1" spc="-5" dirty="0">
                <a:latin typeface="Times New Roman"/>
                <a:cs typeface="Times New Roman"/>
              </a:rPr>
              <a:t>рамках </a:t>
            </a:r>
            <a:r>
              <a:rPr sz="1400" b="1" dirty="0">
                <a:latin typeface="Times New Roman"/>
                <a:cs typeface="Times New Roman"/>
              </a:rPr>
              <a:t>непрограммных </a:t>
            </a:r>
            <a:r>
              <a:rPr sz="1400" b="1" spc="-15" dirty="0">
                <a:latin typeface="Times New Roman"/>
                <a:cs typeface="Times New Roman"/>
              </a:rPr>
              <a:t>расходов </a:t>
            </a:r>
            <a:r>
              <a:rPr sz="1400" b="1" spc="-5" dirty="0">
                <a:latin typeface="Times New Roman"/>
                <a:cs typeface="Times New Roman"/>
              </a:rPr>
              <a:t>органов местного </a:t>
            </a:r>
            <a:r>
              <a:rPr sz="1400" b="1" spc="-5">
                <a:latin typeface="Times New Roman"/>
                <a:cs typeface="Times New Roman"/>
              </a:rPr>
              <a:t>самоуправления</a:t>
            </a:r>
            <a:r>
              <a:rPr sz="1400" b="1" spc="-160">
                <a:latin typeface="Times New Roman"/>
                <a:cs typeface="Times New Roman"/>
              </a:rPr>
              <a:t> </a:t>
            </a:r>
            <a:r>
              <a:rPr lang="ru-RU" sz="1400" b="1" spc="-5" dirty="0" smtClean="0">
                <a:latin typeface="Times New Roman"/>
                <a:cs typeface="Times New Roman"/>
              </a:rPr>
              <a:t>Рыбасовского</a:t>
            </a:r>
            <a:r>
              <a:rPr sz="1400" b="1" spc="-5" smtClean="0">
                <a:latin typeface="Times New Roman"/>
                <a:cs typeface="Times New Roman"/>
              </a:rPr>
              <a:t>  </a:t>
            </a:r>
            <a:r>
              <a:rPr sz="1400" b="1" spc="-5" dirty="0">
                <a:latin typeface="Times New Roman"/>
                <a:cs typeface="Times New Roman"/>
              </a:rPr>
              <a:t>сельского </a:t>
            </a:r>
            <a:r>
              <a:rPr sz="1400" b="1" dirty="0">
                <a:latin typeface="Times New Roman"/>
                <a:cs typeface="Times New Roman"/>
              </a:rPr>
              <a:t>поселения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93762" y="2551112"/>
          <a:ext cx="6035692" cy="10801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35692"/>
              </a:tblGrid>
              <a:tr h="647826"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2016год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0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</a:tr>
              <a:tr h="432308"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174</a:t>
                      </a:r>
                      <a:r>
                        <a:rPr sz="140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350" y="1053211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311783"/>
            <a:ext cx="8074659" cy="147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</a:pPr>
            <a:r>
              <a:rPr sz="2250" spc="-254" dirty="0">
                <a:solidFill>
                  <a:srgbClr val="EFA12D"/>
                </a:solidFill>
                <a:latin typeface="Wingdings"/>
                <a:cs typeface="Wingdings"/>
              </a:rPr>
              <a:t></a:t>
            </a:r>
            <a:r>
              <a:rPr sz="2250" spc="-254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3200" b="1" spc="-350" dirty="0">
                <a:solidFill>
                  <a:srgbClr val="4E3A2F"/>
                </a:solidFill>
                <a:latin typeface="Arial"/>
                <a:cs typeface="Arial"/>
              </a:rPr>
              <a:t>Бюджет </a:t>
            </a:r>
            <a:r>
              <a:rPr sz="3200" b="1" spc="-459" dirty="0">
                <a:solidFill>
                  <a:srgbClr val="4E3A2F"/>
                </a:solidFill>
                <a:latin typeface="Arial"/>
                <a:cs typeface="Arial"/>
              </a:rPr>
              <a:t>для </a:t>
            </a:r>
            <a:r>
              <a:rPr sz="3200" b="1" spc="-225" dirty="0">
                <a:solidFill>
                  <a:srgbClr val="4E3A2F"/>
                </a:solidFill>
                <a:latin typeface="Arial"/>
                <a:cs typeface="Arial"/>
              </a:rPr>
              <a:t>граждан </a:t>
            </a:r>
            <a:r>
              <a:rPr sz="3200" spc="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- </a:t>
            </a:r>
            <a:r>
              <a:rPr sz="3200" spc="-8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это </a:t>
            </a:r>
            <a:r>
              <a:rPr sz="32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аналитический  материал, </a:t>
            </a:r>
            <a:r>
              <a:rPr sz="32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доступный </a:t>
            </a:r>
            <a:r>
              <a:rPr sz="32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для </a:t>
            </a:r>
            <a:r>
              <a:rPr sz="3200" spc="-6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широкого </a:t>
            </a:r>
            <a:r>
              <a:rPr sz="3200" spc="-6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круга  </a:t>
            </a:r>
            <a:r>
              <a:rPr sz="32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неподготовленных   </a:t>
            </a:r>
            <a:r>
              <a:rPr sz="3200" spc="-3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пользователей: </a:t>
            </a:r>
            <a:r>
              <a:rPr sz="3200" spc="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32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основы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39" y="2775077"/>
            <a:ext cx="5704840" cy="147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2247265" algn="l"/>
                <a:tab pos="2479040" algn="l"/>
                <a:tab pos="3159760" algn="l"/>
                <a:tab pos="3242310" algn="l"/>
                <a:tab pos="4502785" algn="l"/>
              </a:tabLst>
            </a:pPr>
            <a:r>
              <a:rPr sz="3200" spc="-5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бюджета	</a:t>
            </a:r>
            <a:r>
              <a:rPr sz="3200" spc="-6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		</a:t>
            </a:r>
            <a:r>
              <a:rPr sz="3200" spc="-5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бюджетного  </a:t>
            </a:r>
            <a:r>
              <a:rPr sz="3200" spc="-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ис</a:t>
            </a:r>
            <a:r>
              <a:rPr sz="32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п</a:t>
            </a:r>
            <a:r>
              <a:rPr sz="32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о</a:t>
            </a:r>
            <a:r>
              <a:rPr sz="32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лн</a:t>
            </a:r>
            <a:r>
              <a:rPr sz="3200" spc="-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е</a:t>
            </a:r>
            <a:r>
              <a:rPr sz="3200" spc="-3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ние</a:t>
            </a:r>
            <a:r>
              <a:rPr sz="32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		</a:t>
            </a:r>
            <a:r>
              <a:rPr sz="3200" spc="-6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б</a:t>
            </a:r>
            <a:r>
              <a:rPr sz="3200" spc="-10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ю</a:t>
            </a:r>
            <a:r>
              <a:rPr sz="32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</a:t>
            </a:r>
            <a:r>
              <a:rPr sz="3200" spc="-5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ж</a:t>
            </a:r>
            <a:r>
              <a:rPr sz="32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е</a:t>
            </a:r>
            <a:r>
              <a:rPr sz="3200" spc="-5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т</a:t>
            </a:r>
            <a:r>
              <a:rPr sz="32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а,</a:t>
            </a:r>
            <a:r>
              <a:rPr sz="32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	</a:t>
            </a:r>
            <a:r>
              <a:rPr sz="3200" spc="-3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проект  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муниципальные		</a:t>
            </a:r>
            <a:r>
              <a:rPr sz="32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программы,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86550" y="2775077"/>
            <a:ext cx="1923414" cy="147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9700" algn="r">
              <a:lnSpc>
                <a:spcPct val="100000"/>
              </a:lnSpc>
            </a:pPr>
            <a:r>
              <a:rPr sz="3200" spc="-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проце</a:t>
            </a:r>
            <a:r>
              <a:rPr sz="32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с</a:t>
            </a:r>
            <a:r>
              <a:rPr sz="3200" spc="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с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</a:t>
            </a:r>
            <a:r>
              <a:rPr sz="3200" spc="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,  </a:t>
            </a:r>
            <a:r>
              <a:rPr sz="32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бюд</a:t>
            </a:r>
            <a:r>
              <a:rPr sz="3200" spc="-9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ж</a:t>
            </a:r>
            <a:r>
              <a:rPr sz="32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ета,  </a:t>
            </a:r>
            <a:r>
              <a:rPr sz="3200" spc="-3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пуб</a:t>
            </a:r>
            <a:r>
              <a:rPr sz="32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л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</a:t>
            </a:r>
            <a:r>
              <a:rPr sz="3200" spc="-6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чные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05425" y="4238497"/>
            <a:ext cx="3302635" cy="49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11450" algn="l"/>
              </a:tabLst>
            </a:pPr>
            <a:r>
              <a:rPr sz="3200" spc="-6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инфо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рмац</a:t>
            </a:r>
            <a:r>
              <a:rPr sz="3200" spc="-6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я</a:t>
            </a:r>
            <a:r>
              <a:rPr sz="32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	</a:t>
            </a:r>
            <a:r>
              <a:rPr sz="32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</a:t>
            </a:r>
            <a:r>
              <a:rPr sz="32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ля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39" y="4238497"/>
            <a:ext cx="3997960" cy="985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71065" algn="l"/>
                <a:tab pos="2842895" algn="l"/>
              </a:tabLst>
            </a:pPr>
            <a:r>
              <a:rPr sz="3200" spc="-3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слу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ш</a:t>
            </a:r>
            <a:r>
              <a:rPr sz="32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н</a:t>
            </a:r>
            <a:r>
              <a:rPr sz="3200" spc="-7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я</a:t>
            </a:r>
            <a:r>
              <a:rPr sz="32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	</a:t>
            </a:r>
            <a:r>
              <a:rPr sz="3200" spc="-6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</a:t>
            </a:r>
            <a:r>
              <a:rPr sz="32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	</a:t>
            </a:r>
            <a:r>
              <a:rPr sz="32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</a:t>
            </a:r>
            <a:r>
              <a:rPr sz="3200" spc="-5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руг</a:t>
            </a:r>
            <a:r>
              <a:rPr sz="3200" spc="-8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я</a:t>
            </a:r>
            <a:endParaRPr sz="3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3200" spc="-2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граждан.</a:t>
            </a:r>
            <a:endParaRPr sz="3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350" y="1053211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08211" y="6516319"/>
            <a:ext cx="1016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D28E27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73400" y="4065651"/>
            <a:ext cx="3778250" cy="2049780"/>
          </a:xfrm>
          <a:custGeom>
            <a:avLst/>
            <a:gdLst/>
            <a:ahLst/>
            <a:cxnLst/>
            <a:rect l="l" t="t" r="r" b="b"/>
            <a:pathLst>
              <a:path w="3778250" h="2049779">
                <a:moveTo>
                  <a:pt x="1889125" y="0"/>
                </a:moveTo>
                <a:lnTo>
                  <a:pt x="1827986" y="526"/>
                </a:lnTo>
                <a:lnTo>
                  <a:pt x="1767333" y="2095"/>
                </a:lnTo>
                <a:lnTo>
                  <a:pt x="1707194" y="4690"/>
                </a:lnTo>
                <a:lnTo>
                  <a:pt x="1647598" y="8295"/>
                </a:lnTo>
                <a:lnTo>
                  <a:pt x="1588576" y="12896"/>
                </a:lnTo>
                <a:lnTo>
                  <a:pt x="1530155" y="18474"/>
                </a:lnTo>
                <a:lnTo>
                  <a:pt x="1472366" y="25016"/>
                </a:lnTo>
                <a:lnTo>
                  <a:pt x="1415238" y="32505"/>
                </a:lnTo>
                <a:lnTo>
                  <a:pt x="1358800" y="40924"/>
                </a:lnTo>
                <a:lnTo>
                  <a:pt x="1303081" y="50259"/>
                </a:lnTo>
                <a:lnTo>
                  <a:pt x="1248111" y="60493"/>
                </a:lnTo>
                <a:lnTo>
                  <a:pt x="1193920" y="71610"/>
                </a:lnTo>
                <a:lnTo>
                  <a:pt x="1140536" y="83594"/>
                </a:lnTo>
                <a:lnTo>
                  <a:pt x="1087988" y="96430"/>
                </a:lnTo>
                <a:lnTo>
                  <a:pt x="1036307" y="110101"/>
                </a:lnTo>
                <a:lnTo>
                  <a:pt x="985521" y="124593"/>
                </a:lnTo>
                <a:lnTo>
                  <a:pt x="935660" y="139888"/>
                </a:lnTo>
                <a:lnTo>
                  <a:pt x="886753" y="155970"/>
                </a:lnTo>
                <a:lnTo>
                  <a:pt x="838830" y="172825"/>
                </a:lnTo>
                <a:lnTo>
                  <a:pt x="791919" y="190436"/>
                </a:lnTo>
                <a:lnTo>
                  <a:pt x="746050" y="208787"/>
                </a:lnTo>
                <a:lnTo>
                  <a:pt x="701253" y="227863"/>
                </a:lnTo>
                <a:lnTo>
                  <a:pt x="657556" y="247646"/>
                </a:lnTo>
                <a:lnTo>
                  <a:pt x="614990" y="268123"/>
                </a:lnTo>
                <a:lnTo>
                  <a:pt x="573582" y="289275"/>
                </a:lnTo>
                <a:lnTo>
                  <a:pt x="533364" y="311089"/>
                </a:lnTo>
                <a:lnTo>
                  <a:pt x="494363" y="333547"/>
                </a:lnTo>
                <a:lnTo>
                  <a:pt x="456610" y="356634"/>
                </a:lnTo>
                <a:lnTo>
                  <a:pt x="420133" y="380334"/>
                </a:lnTo>
                <a:lnTo>
                  <a:pt x="384963" y="404631"/>
                </a:lnTo>
                <a:lnTo>
                  <a:pt x="351128" y="429510"/>
                </a:lnTo>
                <a:lnTo>
                  <a:pt x="318657" y="454953"/>
                </a:lnTo>
                <a:lnTo>
                  <a:pt x="287580" y="480946"/>
                </a:lnTo>
                <a:lnTo>
                  <a:pt x="257927" y="507473"/>
                </a:lnTo>
                <a:lnTo>
                  <a:pt x="229726" y="534517"/>
                </a:lnTo>
                <a:lnTo>
                  <a:pt x="203008" y="562062"/>
                </a:lnTo>
                <a:lnTo>
                  <a:pt x="154133" y="618595"/>
                </a:lnTo>
                <a:lnTo>
                  <a:pt x="111538" y="676944"/>
                </a:lnTo>
                <a:lnTo>
                  <a:pt x="75458" y="736981"/>
                </a:lnTo>
                <a:lnTo>
                  <a:pt x="46126" y="798580"/>
                </a:lnTo>
                <a:lnTo>
                  <a:pt x="23778" y="861613"/>
                </a:lnTo>
                <a:lnTo>
                  <a:pt x="8648" y="925953"/>
                </a:lnTo>
                <a:lnTo>
                  <a:pt x="970" y="991473"/>
                </a:lnTo>
                <a:lnTo>
                  <a:pt x="0" y="1024636"/>
                </a:lnTo>
                <a:lnTo>
                  <a:pt x="970" y="1057802"/>
                </a:lnTo>
                <a:lnTo>
                  <a:pt x="8648" y="1123329"/>
                </a:lnTo>
                <a:lnTo>
                  <a:pt x="23778" y="1187677"/>
                </a:lnTo>
                <a:lnTo>
                  <a:pt x="46126" y="1250717"/>
                </a:lnTo>
                <a:lnTo>
                  <a:pt x="75458" y="1312323"/>
                </a:lnTo>
                <a:lnTo>
                  <a:pt x="111538" y="1372368"/>
                </a:lnTo>
                <a:lnTo>
                  <a:pt x="154133" y="1430723"/>
                </a:lnTo>
                <a:lnTo>
                  <a:pt x="203008" y="1487263"/>
                </a:lnTo>
                <a:lnTo>
                  <a:pt x="229726" y="1514812"/>
                </a:lnTo>
                <a:lnTo>
                  <a:pt x="257927" y="1541859"/>
                </a:lnTo>
                <a:lnTo>
                  <a:pt x="287580" y="1568389"/>
                </a:lnTo>
                <a:lnTo>
                  <a:pt x="318657" y="1594385"/>
                </a:lnTo>
                <a:lnTo>
                  <a:pt x="351128" y="1619832"/>
                </a:lnTo>
                <a:lnTo>
                  <a:pt x="384963" y="1644714"/>
                </a:lnTo>
                <a:lnTo>
                  <a:pt x="420133" y="1669014"/>
                </a:lnTo>
                <a:lnTo>
                  <a:pt x="456610" y="1692717"/>
                </a:lnTo>
                <a:lnTo>
                  <a:pt x="494363" y="1715807"/>
                </a:lnTo>
                <a:lnTo>
                  <a:pt x="533364" y="1738268"/>
                </a:lnTo>
                <a:lnTo>
                  <a:pt x="573582" y="1760084"/>
                </a:lnTo>
                <a:lnTo>
                  <a:pt x="614990" y="1781240"/>
                </a:lnTo>
                <a:lnTo>
                  <a:pt x="657556" y="1801719"/>
                </a:lnTo>
                <a:lnTo>
                  <a:pt x="701253" y="1821505"/>
                </a:lnTo>
                <a:lnTo>
                  <a:pt x="746050" y="1840583"/>
                </a:lnTo>
                <a:lnTo>
                  <a:pt x="791919" y="1858936"/>
                </a:lnTo>
                <a:lnTo>
                  <a:pt x="838830" y="1876550"/>
                </a:lnTo>
                <a:lnTo>
                  <a:pt x="886753" y="1893407"/>
                </a:lnTo>
                <a:lnTo>
                  <a:pt x="935660" y="1909492"/>
                </a:lnTo>
                <a:lnTo>
                  <a:pt x="985521" y="1924789"/>
                </a:lnTo>
                <a:lnTo>
                  <a:pt x="1036307" y="1939282"/>
                </a:lnTo>
                <a:lnTo>
                  <a:pt x="1087988" y="1952955"/>
                </a:lnTo>
                <a:lnTo>
                  <a:pt x="1140536" y="1965793"/>
                </a:lnTo>
                <a:lnTo>
                  <a:pt x="1193920" y="1977779"/>
                </a:lnTo>
                <a:lnTo>
                  <a:pt x="1248111" y="1988897"/>
                </a:lnTo>
                <a:lnTo>
                  <a:pt x="1303081" y="1999132"/>
                </a:lnTo>
                <a:lnTo>
                  <a:pt x="1358800" y="2008468"/>
                </a:lnTo>
                <a:lnTo>
                  <a:pt x="1415238" y="2016889"/>
                </a:lnTo>
                <a:lnTo>
                  <a:pt x="1472366" y="2024378"/>
                </a:lnTo>
                <a:lnTo>
                  <a:pt x="1530155" y="2030921"/>
                </a:lnTo>
                <a:lnTo>
                  <a:pt x="1588576" y="2036501"/>
                </a:lnTo>
                <a:lnTo>
                  <a:pt x="1647598" y="2041101"/>
                </a:lnTo>
                <a:lnTo>
                  <a:pt x="1707194" y="2044708"/>
                </a:lnTo>
                <a:lnTo>
                  <a:pt x="1767333" y="2047303"/>
                </a:lnTo>
                <a:lnTo>
                  <a:pt x="1827986" y="2048872"/>
                </a:lnTo>
                <a:lnTo>
                  <a:pt x="1889125" y="2049399"/>
                </a:lnTo>
                <a:lnTo>
                  <a:pt x="1950263" y="2048872"/>
                </a:lnTo>
                <a:lnTo>
                  <a:pt x="2010916" y="2047303"/>
                </a:lnTo>
                <a:lnTo>
                  <a:pt x="2071055" y="2044708"/>
                </a:lnTo>
                <a:lnTo>
                  <a:pt x="2130651" y="2041101"/>
                </a:lnTo>
                <a:lnTo>
                  <a:pt x="2189673" y="2036501"/>
                </a:lnTo>
                <a:lnTo>
                  <a:pt x="2248094" y="2030921"/>
                </a:lnTo>
                <a:lnTo>
                  <a:pt x="2305883" y="2024378"/>
                </a:lnTo>
                <a:lnTo>
                  <a:pt x="2363011" y="2016889"/>
                </a:lnTo>
                <a:lnTo>
                  <a:pt x="2419449" y="2008468"/>
                </a:lnTo>
                <a:lnTo>
                  <a:pt x="2475168" y="1999132"/>
                </a:lnTo>
                <a:lnTo>
                  <a:pt x="2530138" y="1988897"/>
                </a:lnTo>
                <a:lnTo>
                  <a:pt x="2584329" y="1977779"/>
                </a:lnTo>
                <a:lnTo>
                  <a:pt x="2637713" y="1965793"/>
                </a:lnTo>
                <a:lnTo>
                  <a:pt x="2690261" y="1952955"/>
                </a:lnTo>
                <a:lnTo>
                  <a:pt x="2741942" y="1939282"/>
                </a:lnTo>
                <a:lnTo>
                  <a:pt x="2792728" y="1924789"/>
                </a:lnTo>
                <a:lnTo>
                  <a:pt x="2842589" y="1909492"/>
                </a:lnTo>
                <a:lnTo>
                  <a:pt x="2891496" y="1893407"/>
                </a:lnTo>
                <a:lnTo>
                  <a:pt x="2939419" y="1876550"/>
                </a:lnTo>
                <a:lnTo>
                  <a:pt x="2986330" y="1858936"/>
                </a:lnTo>
                <a:lnTo>
                  <a:pt x="3032199" y="1840583"/>
                </a:lnTo>
                <a:lnTo>
                  <a:pt x="3076996" y="1821505"/>
                </a:lnTo>
                <a:lnTo>
                  <a:pt x="3120693" y="1801719"/>
                </a:lnTo>
                <a:lnTo>
                  <a:pt x="3163259" y="1781240"/>
                </a:lnTo>
                <a:lnTo>
                  <a:pt x="3204667" y="1760084"/>
                </a:lnTo>
                <a:lnTo>
                  <a:pt x="3244885" y="1738268"/>
                </a:lnTo>
                <a:lnTo>
                  <a:pt x="3283886" y="1715807"/>
                </a:lnTo>
                <a:lnTo>
                  <a:pt x="3321639" y="1692717"/>
                </a:lnTo>
                <a:lnTo>
                  <a:pt x="3358116" y="1669014"/>
                </a:lnTo>
                <a:lnTo>
                  <a:pt x="3393286" y="1644714"/>
                </a:lnTo>
                <a:lnTo>
                  <a:pt x="3427121" y="1619832"/>
                </a:lnTo>
                <a:lnTo>
                  <a:pt x="3459592" y="1594385"/>
                </a:lnTo>
                <a:lnTo>
                  <a:pt x="3490669" y="1568389"/>
                </a:lnTo>
                <a:lnTo>
                  <a:pt x="3520322" y="1541859"/>
                </a:lnTo>
                <a:lnTo>
                  <a:pt x="3548523" y="1514812"/>
                </a:lnTo>
                <a:lnTo>
                  <a:pt x="3575241" y="1487263"/>
                </a:lnTo>
                <a:lnTo>
                  <a:pt x="3624116" y="1430723"/>
                </a:lnTo>
                <a:lnTo>
                  <a:pt x="3666711" y="1372368"/>
                </a:lnTo>
                <a:lnTo>
                  <a:pt x="3702791" y="1312323"/>
                </a:lnTo>
                <a:lnTo>
                  <a:pt x="3732123" y="1250717"/>
                </a:lnTo>
                <a:lnTo>
                  <a:pt x="3754471" y="1187677"/>
                </a:lnTo>
                <a:lnTo>
                  <a:pt x="3769601" y="1123329"/>
                </a:lnTo>
                <a:lnTo>
                  <a:pt x="3777279" y="1057802"/>
                </a:lnTo>
                <a:lnTo>
                  <a:pt x="3778250" y="1024636"/>
                </a:lnTo>
                <a:lnTo>
                  <a:pt x="3777279" y="991473"/>
                </a:lnTo>
                <a:lnTo>
                  <a:pt x="3769601" y="925953"/>
                </a:lnTo>
                <a:lnTo>
                  <a:pt x="3754471" y="861613"/>
                </a:lnTo>
                <a:lnTo>
                  <a:pt x="3732123" y="798580"/>
                </a:lnTo>
                <a:lnTo>
                  <a:pt x="3702791" y="736981"/>
                </a:lnTo>
                <a:lnTo>
                  <a:pt x="3666711" y="676944"/>
                </a:lnTo>
                <a:lnTo>
                  <a:pt x="3624116" y="618595"/>
                </a:lnTo>
                <a:lnTo>
                  <a:pt x="3575241" y="562062"/>
                </a:lnTo>
                <a:lnTo>
                  <a:pt x="3548523" y="534517"/>
                </a:lnTo>
                <a:lnTo>
                  <a:pt x="3520322" y="507473"/>
                </a:lnTo>
                <a:lnTo>
                  <a:pt x="3490669" y="480946"/>
                </a:lnTo>
                <a:lnTo>
                  <a:pt x="3459592" y="454953"/>
                </a:lnTo>
                <a:lnTo>
                  <a:pt x="3427121" y="429510"/>
                </a:lnTo>
                <a:lnTo>
                  <a:pt x="3393286" y="404631"/>
                </a:lnTo>
                <a:lnTo>
                  <a:pt x="3358116" y="380334"/>
                </a:lnTo>
                <a:lnTo>
                  <a:pt x="3321639" y="356634"/>
                </a:lnTo>
                <a:lnTo>
                  <a:pt x="3283886" y="333547"/>
                </a:lnTo>
                <a:lnTo>
                  <a:pt x="3244885" y="311089"/>
                </a:lnTo>
                <a:lnTo>
                  <a:pt x="3204667" y="289275"/>
                </a:lnTo>
                <a:lnTo>
                  <a:pt x="3163259" y="268123"/>
                </a:lnTo>
                <a:lnTo>
                  <a:pt x="3120693" y="247646"/>
                </a:lnTo>
                <a:lnTo>
                  <a:pt x="3076996" y="227863"/>
                </a:lnTo>
                <a:lnTo>
                  <a:pt x="3032199" y="208787"/>
                </a:lnTo>
                <a:lnTo>
                  <a:pt x="2986330" y="190436"/>
                </a:lnTo>
                <a:lnTo>
                  <a:pt x="2939419" y="172825"/>
                </a:lnTo>
                <a:lnTo>
                  <a:pt x="2891496" y="155970"/>
                </a:lnTo>
                <a:lnTo>
                  <a:pt x="2842589" y="139888"/>
                </a:lnTo>
                <a:lnTo>
                  <a:pt x="2792728" y="124593"/>
                </a:lnTo>
                <a:lnTo>
                  <a:pt x="2741942" y="110101"/>
                </a:lnTo>
                <a:lnTo>
                  <a:pt x="2690261" y="96430"/>
                </a:lnTo>
                <a:lnTo>
                  <a:pt x="2637713" y="83594"/>
                </a:lnTo>
                <a:lnTo>
                  <a:pt x="2584329" y="71610"/>
                </a:lnTo>
                <a:lnTo>
                  <a:pt x="2530138" y="60493"/>
                </a:lnTo>
                <a:lnTo>
                  <a:pt x="2475168" y="50259"/>
                </a:lnTo>
                <a:lnTo>
                  <a:pt x="2419449" y="40924"/>
                </a:lnTo>
                <a:lnTo>
                  <a:pt x="2363011" y="32505"/>
                </a:lnTo>
                <a:lnTo>
                  <a:pt x="2305883" y="25016"/>
                </a:lnTo>
                <a:lnTo>
                  <a:pt x="2248094" y="18474"/>
                </a:lnTo>
                <a:lnTo>
                  <a:pt x="2189673" y="12896"/>
                </a:lnTo>
                <a:lnTo>
                  <a:pt x="2130651" y="8295"/>
                </a:lnTo>
                <a:lnTo>
                  <a:pt x="2071055" y="4690"/>
                </a:lnTo>
                <a:lnTo>
                  <a:pt x="2010916" y="2095"/>
                </a:lnTo>
                <a:lnTo>
                  <a:pt x="1950263" y="526"/>
                </a:lnTo>
                <a:lnTo>
                  <a:pt x="1889125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73400" y="4065651"/>
            <a:ext cx="3778250" cy="2049780"/>
          </a:xfrm>
          <a:custGeom>
            <a:avLst/>
            <a:gdLst/>
            <a:ahLst/>
            <a:cxnLst/>
            <a:rect l="l" t="t" r="r" b="b"/>
            <a:pathLst>
              <a:path w="3778250" h="2049779">
                <a:moveTo>
                  <a:pt x="0" y="1024636"/>
                </a:moveTo>
                <a:lnTo>
                  <a:pt x="3863" y="958573"/>
                </a:lnTo>
                <a:lnTo>
                  <a:pt x="15296" y="893627"/>
                </a:lnTo>
                <a:lnTo>
                  <a:pt x="34064" y="829925"/>
                </a:lnTo>
                <a:lnTo>
                  <a:pt x="59934" y="767593"/>
                </a:lnTo>
                <a:lnTo>
                  <a:pt x="92669" y="706759"/>
                </a:lnTo>
                <a:lnTo>
                  <a:pt x="132036" y="647550"/>
                </a:lnTo>
                <a:lnTo>
                  <a:pt x="177800" y="590094"/>
                </a:lnTo>
                <a:lnTo>
                  <a:pt x="229726" y="534517"/>
                </a:lnTo>
                <a:lnTo>
                  <a:pt x="257927" y="507473"/>
                </a:lnTo>
                <a:lnTo>
                  <a:pt x="287580" y="480946"/>
                </a:lnTo>
                <a:lnTo>
                  <a:pt x="318657" y="454953"/>
                </a:lnTo>
                <a:lnTo>
                  <a:pt x="351128" y="429510"/>
                </a:lnTo>
                <a:lnTo>
                  <a:pt x="384963" y="404631"/>
                </a:lnTo>
                <a:lnTo>
                  <a:pt x="420133" y="380334"/>
                </a:lnTo>
                <a:lnTo>
                  <a:pt x="456610" y="356634"/>
                </a:lnTo>
                <a:lnTo>
                  <a:pt x="494363" y="333547"/>
                </a:lnTo>
                <a:lnTo>
                  <a:pt x="533364" y="311089"/>
                </a:lnTo>
                <a:lnTo>
                  <a:pt x="573582" y="289275"/>
                </a:lnTo>
                <a:lnTo>
                  <a:pt x="614990" y="268123"/>
                </a:lnTo>
                <a:lnTo>
                  <a:pt x="657556" y="247646"/>
                </a:lnTo>
                <a:lnTo>
                  <a:pt x="701253" y="227863"/>
                </a:lnTo>
                <a:lnTo>
                  <a:pt x="746050" y="208787"/>
                </a:lnTo>
                <a:lnTo>
                  <a:pt x="791919" y="190436"/>
                </a:lnTo>
                <a:lnTo>
                  <a:pt x="838830" y="172825"/>
                </a:lnTo>
                <a:lnTo>
                  <a:pt x="886753" y="155970"/>
                </a:lnTo>
                <a:lnTo>
                  <a:pt x="935660" y="139888"/>
                </a:lnTo>
                <a:lnTo>
                  <a:pt x="985521" y="124593"/>
                </a:lnTo>
                <a:lnTo>
                  <a:pt x="1036307" y="110101"/>
                </a:lnTo>
                <a:lnTo>
                  <a:pt x="1087988" y="96430"/>
                </a:lnTo>
                <a:lnTo>
                  <a:pt x="1140536" y="83594"/>
                </a:lnTo>
                <a:lnTo>
                  <a:pt x="1193920" y="71610"/>
                </a:lnTo>
                <a:lnTo>
                  <a:pt x="1248111" y="60493"/>
                </a:lnTo>
                <a:lnTo>
                  <a:pt x="1303081" y="50259"/>
                </a:lnTo>
                <a:lnTo>
                  <a:pt x="1358800" y="40924"/>
                </a:lnTo>
                <a:lnTo>
                  <a:pt x="1415238" y="32505"/>
                </a:lnTo>
                <a:lnTo>
                  <a:pt x="1472366" y="25016"/>
                </a:lnTo>
                <a:lnTo>
                  <a:pt x="1530155" y="18474"/>
                </a:lnTo>
                <a:lnTo>
                  <a:pt x="1588576" y="12896"/>
                </a:lnTo>
                <a:lnTo>
                  <a:pt x="1647598" y="8295"/>
                </a:lnTo>
                <a:lnTo>
                  <a:pt x="1707194" y="4690"/>
                </a:lnTo>
                <a:lnTo>
                  <a:pt x="1767333" y="2095"/>
                </a:lnTo>
                <a:lnTo>
                  <a:pt x="1827986" y="526"/>
                </a:lnTo>
                <a:lnTo>
                  <a:pt x="1889125" y="0"/>
                </a:lnTo>
                <a:lnTo>
                  <a:pt x="1950263" y="526"/>
                </a:lnTo>
                <a:lnTo>
                  <a:pt x="2010916" y="2095"/>
                </a:lnTo>
                <a:lnTo>
                  <a:pt x="2071055" y="4690"/>
                </a:lnTo>
                <a:lnTo>
                  <a:pt x="2130651" y="8295"/>
                </a:lnTo>
                <a:lnTo>
                  <a:pt x="2189673" y="12896"/>
                </a:lnTo>
                <a:lnTo>
                  <a:pt x="2248094" y="18474"/>
                </a:lnTo>
                <a:lnTo>
                  <a:pt x="2305883" y="25016"/>
                </a:lnTo>
                <a:lnTo>
                  <a:pt x="2363011" y="32505"/>
                </a:lnTo>
                <a:lnTo>
                  <a:pt x="2419449" y="40924"/>
                </a:lnTo>
                <a:lnTo>
                  <a:pt x="2475168" y="50259"/>
                </a:lnTo>
                <a:lnTo>
                  <a:pt x="2530138" y="60493"/>
                </a:lnTo>
                <a:lnTo>
                  <a:pt x="2584329" y="71610"/>
                </a:lnTo>
                <a:lnTo>
                  <a:pt x="2637713" y="83594"/>
                </a:lnTo>
                <a:lnTo>
                  <a:pt x="2690261" y="96430"/>
                </a:lnTo>
                <a:lnTo>
                  <a:pt x="2741942" y="110101"/>
                </a:lnTo>
                <a:lnTo>
                  <a:pt x="2792728" y="124593"/>
                </a:lnTo>
                <a:lnTo>
                  <a:pt x="2842589" y="139888"/>
                </a:lnTo>
                <a:lnTo>
                  <a:pt x="2891496" y="155970"/>
                </a:lnTo>
                <a:lnTo>
                  <a:pt x="2939419" y="172825"/>
                </a:lnTo>
                <a:lnTo>
                  <a:pt x="2986330" y="190436"/>
                </a:lnTo>
                <a:lnTo>
                  <a:pt x="3032199" y="208787"/>
                </a:lnTo>
                <a:lnTo>
                  <a:pt x="3076996" y="227863"/>
                </a:lnTo>
                <a:lnTo>
                  <a:pt x="3120693" y="247646"/>
                </a:lnTo>
                <a:lnTo>
                  <a:pt x="3163259" y="268123"/>
                </a:lnTo>
                <a:lnTo>
                  <a:pt x="3204667" y="289275"/>
                </a:lnTo>
                <a:lnTo>
                  <a:pt x="3244885" y="311089"/>
                </a:lnTo>
                <a:lnTo>
                  <a:pt x="3283886" y="333547"/>
                </a:lnTo>
                <a:lnTo>
                  <a:pt x="3321639" y="356634"/>
                </a:lnTo>
                <a:lnTo>
                  <a:pt x="3358116" y="380334"/>
                </a:lnTo>
                <a:lnTo>
                  <a:pt x="3393286" y="404631"/>
                </a:lnTo>
                <a:lnTo>
                  <a:pt x="3427121" y="429510"/>
                </a:lnTo>
                <a:lnTo>
                  <a:pt x="3459592" y="454953"/>
                </a:lnTo>
                <a:lnTo>
                  <a:pt x="3490669" y="480946"/>
                </a:lnTo>
                <a:lnTo>
                  <a:pt x="3520322" y="507473"/>
                </a:lnTo>
                <a:lnTo>
                  <a:pt x="3548523" y="534517"/>
                </a:lnTo>
                <a:lnTo>
                  <a:pt x="3575241" y="562062"/>
                </a:lnTo>
                <a:lnTo>
                  <a:pt x="3624116" y="618595"/>
                </a:lnTo>
                <a:lnTo>
                  <a:pt x="3666711" y="676944"/>
                </a:lnTo>
                <a:lnTo>
                  <a:pt x="3702791" y="736981"/>
                </a:lnTo>
                <a:lnTo>
                  <a:pt x="3732123" y="798580"/>
                </a:lnTo>
                <a:lnTo>
                  <a:pt x="3754471" y="861613"/>
                </a:lnTo>
                <a:lnTo>
                  <a:pt x="3769601" y="925953"/>
                </a:lnTo>
                <a:lnTo>
                  <a:pt x="3777279" y="991473"/>
                </a:lnTo>
                <a:lnTo>
                  <a:pt x="3778250" y="1024636"/>
                </a:lnTo>
                <a:lnTo>
                  <a:pt x="3777279" y="1057802"/>
                </a:lnTo>
                <a:lnTo>
                  <a:pt x="3774386" y="1090705"/>
                </a:lnTo>
                <a:lnTo>
                  <a:pt x="3762953" y="1155658"/>
                </a:lnTo>
                <a:lnTo>
                  <a:pt x="3744185" y="1219368"/>
                </a:lnTo>
                <a:lnTo>
                  <a:pt x="3718315" y="1281707"/>
                </a:lnTo>
                <a:lnTo>
                  <a:pt x="3685580" y="1342549"/>
                </a:lnTo>
                <a:lnTo>
                  <a:pt x="3646213" y="1401765"/>
                </a:lnTo>
                <a:lnTo>
                  <a:pt x="3600449" y="1459228"/>
                </a:lnTo>
                <a:lnTo>
                  <a:pt x="3548523" y="1514812"/>
                </a:lnTo>
                <a:lnTo>
                  <a:pt x="3520322" y="1541859"/>
                </a:lnTo>
                <a:lnTo>
                  <a:pt x="3490669" y="1568389"/>
                </a:lnTo>
                <a:lnTo>
                  <a:pt x="3459592" y="1594385"/>
                </a:lnTo>
                <a:lnTo>
                  <a:pt x="3427121" y="1619832"/>
                </a:lnTo>
                <a:lnTo>
                  <a:pt x="3393286" y="1644714"/>
                </a:lnTo>
                <a:lnTo>
                  <a:pt x="3358116" y="1669014"/>
                </a:lnTo>
                <a:lnTo>
                  <a:pt x="3321639" y="1692717"/>
                </a:lnTo>
                <a:lnTo>
                  <a:pt x="3283886" y="1715807"/>
                </a:lnTo>
                <a:lnTo>
                  <a:pt x="3244885" y="1738268"/>
                </a:lnTo>
                <a:lnTo>
                  <a:pt x="3204667" y="1760084"/>
                </a:lnTo>
                <a:lnTo>
                  <a:pt x="3163259" y="1781240"/>
                </a:lnTo>
                <a:lnTo>
                  <a:pt x="3120693" y="1801719"/>
                </a:lnTo>
                <a:lnTo>
                  <a:pt x="3076996" y="1821505"/>
                </a:lnTo>
                <a:lnTo>
                  <a:pt x="3032199" y="1840583"/>
                </a:lnTo>
                <a:lnTo>
                  <a:pt x="2986330" y="1858936"/>
                </a:lnTo>
                <a:lnTo>
                  <a:pt x="2939419" y="1876550"/>
                </a:lnTo>
                <a:lnTo>
                  <a:pt x="2891496" y="1893407"/>
                </a:lnTo>
                <a:lnTo>
                  <a:pt x="2842589" y="1909492"/>
                </a:lnTo>
                <a:lnTo>
                  <a:pt x="2792728" y="1924789"/>
                </a:lnTo>
                <a:lnTo>
                  <a:pt x="2741942" y="1939282"/>
                </a:lnTo>
                <a:lnTo>
                  <a:pt x="2690261" y="1952955"/>
                </a:lnTo>
                <a:lnTo>
                  <a:pt x="2637713" y="1965793"/>
                </a:lnTo>
                <a:lnTo>
                  <a:pt x="2584329" y="1977779"/>
                </a:lnTo>
                <a:lnTo>
                  <a:pt x="2530138" y="1988897"/>
                </a:lnTo>
                <a:lnTo>
                  <a:pt x="2475168" y="1999132"/>
                </a:lnTo>
                <a:lnTo>
                  <a:pt x="2419449" y="2008468"/>
                </a:lnTo>
                <a:lnTo>
                  <a:pt x="2363011" y="2016889"/>
                </a:lnTo>
                <a:lnTo>
                  <a:pt x="2305883" y="2024378"/>
                </a:lnTo>
                <a:lnTo>
                  <a:pt x="2248094" y="2030921"/>
                </a:lnTo>
                <a:lnTo>
                  <a:pt x="2189673" y="2036501"/>
                </a:lnTo>
                <a:lnTo>
                  <a:pt x="2130651" y="2041101"/>
                </a:lnTo>
                <a:lnTo>
                  <a:pt x="2071055" y="2044708"/>
                </a:lnTo>
                <a:lnTo>
                  <a:pt x="2010916" y="2047303"/>
                </a:lnTo>
                <a:lnTo>
                  <a:pt x="1950263" y="2048872"/>
                </a:lnTo>
                <a:lnTo>
                  <a:pt x="1889125" y="2049399"/>
                </a:lnTo>
                <a:lnTo>
                  <a:pt x="1827986" y="2048872"/>
                </a:lnTo>
                <a:lnTo>
                  <a:pt x="1767333" y="2047303"/>
                </a:lnTo>
                <a:lnTo>
                  <a:pt x="1707194" y="2044708"/>
                </a:lnTo>
                <a:lnTo>
                  <a:pt x="1647598" y="2041101"/>
                </a:lnTo>
                <a:lnTo>
                  <a:pt x="1588576" y="2036501"/>
                </a:lnTo>
                <a:lnTo>
                  <a:pt x="1530155" y="2030921"/>
                </a:lnTo>
                <a:lnTo>
                  <a:pt x="1472366" y="2024378"/>
                </a:lnTo>
                <a:lnTo>
                  <a:pt x="1415238" y="2016889"/>
                </a:lnTo>
                <a:lnTo>
                  <a:pt x="1358800" y="2008468"/>
                </a:lnTo>
                <a:lnTo>
                  <a:pt x="1303081" y="1999132"/>
                </a:lnTo>
                <a:lnTo>
                  <a:pt x="1248111" y="1988897"/>
                </a:lnTo>
                <a:lnTo>
                  <a:pt x="1193920" y="1977779"/>
                </a:lnTo>
                <a:lnTo>
                  <a:pt x="1140536" y="1965793"/>
                </a:lnTo>
                <a:lnTo>
                  <a:pt x="1087988" y="1952955"/>
                </a:lnTo>
                <a:lnTo>
                  <a:pt x="1036307" y="1939282"/>
                </a:lnTo>
                <a:lnTo>
                  <a:pt x="985521" y="1924789"/>
                </a:lnTo>
                <a:lnTo>
                  <a:pt x="935660" y="1909492"/>
                </a:lnTo>
                <a:lnTo>
                  <a:pt x="886753" y="1893407"/>
                </a:lnTo>
                <a:lnTo>
                  <a:pt x="838830" y="1876550"/>
                </a:lnTo>
                <a:lnTo>
                  <a:pt x="791919" y="1858936"/>
                </a:lnTo>
                <a:lnTo>
                  <a:pt x="746050" y="1840583"/>
                </a:lnTo>
                <a:lnTo>
                  <a:pt x="701253" y="1821505"/>
                </a:lnTo>
                <a:lnTo>
                  <a:pt x="657556" y="1801719"/>
                </a:lnTo>
                <a:lnTo>
                  <a:pt x="614990" y="1781240"/>
                </a:lnTo>
                <a:lnTo>
                  <a:pt x="573582" y="1760084"/>
                </a:lnTo>
                <a:lnTo>
                  <a:pt x="533364" y="1738268"/>
                </a:lnTo>
                <a:lnTo>
                  <a:pt x="494363" y="1715807"/>
                </a:lnTo>
                <a:lnTo>
                  <a:pt x="456610" y="1692717"/>
                </a:lnTo>
                <a:lnTo>
                  <a:pt x="420133" y="1669014"/>
                </a:lnTo>
                <a:lnTo>
                  <a:pt x="384963" y="1644714"/>
                </a:lnTo>
                <a:lnTo>
                  <a:pt x="351128" y="1619832"/>
                </a:lnTo>
                <a:lnTo>
                  <a:pt x="318657" y="1594385"/>
                </a:lnTo>
                <a:lnTo>
                  <a:pt x="287580" y="1568389"/>
                </a:lnTo>
                <a:lnTo>
                  <a:pt x="257927" y="1541859"/>
                </a:lnTo>
                <a:lnTo>
                  <a:pt x="229726" y="1514812"/>
                </a:lnTo>
                <a:lnTo>
                  <a:pt x="203008" y="1487263"/>
                </a:lnTo>
                <a:lnTo>
                  <a:pt x="154133" y="1430723"/>
                </a:lnTo>
                <a:lnTo>
                  <a:pt x="111538" y="1372368"/>
                </a:lnTo>
                <a:lnTo>
                  <a:pt x="75458" y="1312323"/>
                </a:lnTo>
                <a:lnTo>
                  <a:pt x="46126" y="1250717"/>
                </a:lnTo>
                <a:lnTo>
                  <a:pt x="23778" y="1187677"/>
                </a:lnTo>
                <a:lnTo>
                  <a:pt x="8648" y="1123329"/>
                </a:lnTo>
                <a:lnTo>
                  <a:pt x="970" y="1057802"/>
                </a:lnTo>
                <a:lnTo>
                  <a:pt x="0" y="1024636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7800" y="692150"/>
            <a:ext cx="2879725" cy="1513205"/>
          </a:xfrm>
          <a:custGeom>
            <a:avLst/>
            <a:gdLst/>
            <a:ahLst/>
            <a:cxnLst/>
            <a:rect l="l" t="t" r="r" b="b"/>
            <a:pathLst>
              <a:path w="2879725" h="1513205">
                <a:moveTo>
                  <a:pt x="2627630" y="0"/>
                </a:moveTo>
                <a:lnTo>
                  <a:pt x="252158" y="0"/>
                </a:lnTo>
                <a:lnTo>
                  <a:pt x="206831" y="4062"/>
                </a:lnTo>
                <a:lnTo>
                  <a:pt x="164170" y="15775"/>
                </a:lnTo>
                <a:lnTo>
                  <a:pt x="124887" y="34426"/>
                </a:lnTo>
                <a:lnTo>
                  <a:pt x="89693" y="59301"/>
                </a:lnTo>
                <a:lnTo>
                  <a:pt x="59302" y="89688"/>
                </a:lnTo>
                <a:lnTo>
                  <a:pt x="34425" y="124873"/>
                </a:lnTo>
                <a:lnTo>
                  <a:pt x="15775" y="164145"/>
                </a:lnTo>
                <a:lnTo>
                  <a:pt x="4062" y="206790"/>
                </a:lnTo>
                <a:lnTo>
                  <a:pt x="0" y="252095"/>
                </a:lnTo>
                <a:lnTo>
                  <a:pt x="0" y="1260728"/>
                </a:lnTo>
                <a:lnTo>
                  <a:pt x="4062" y="1306071"/>
                </a:lnTo>
                <a:lnTo>
                  <a:pt x="15775" y="1348745"/>
                </a:lnTo>
                <a:lnTo>
                  <a:pt x="34425" y="1388039"/>
                </a:lnTo>
                <a:lnTo>
                  <a:pt x="59302" y="1423240"/>
                </a:lnTo>
                <a:lnTo>
                  <a:pt x="89693" y="1453638"/>
                </a:lnTo>
                <a:lnTo>
                  <a:pt x="124887" y="1478519"/>
                </a:lnTo>
                <a:lnTo>
                  <a:pt x="164170" y="1497173"/>
                </a:lnTo>
                <a:lnTo>
                  <a:pt x="206831" y="1508888"/>
                </a:lnTo>
                <a:lnTo>
                  <a:pt x="252158" y="1512951"/>
                </a:lnTo>
                <a:lnTo>
                  <a:pt x="2627630" y="1512951"/>
                </a:lnTo>
                <a:lnTo>
                  <a:pt x="2672934" y="1508888"/>
                </a:lnTo>
                <a:lnTo>
                  <a:pt x="2715579" y="1497173"/>
                </a:lnTo>
                <a:lnTo>
                  <a:pt x="2754851" y="1478519"/>
                </a:lnTo>
                <a:lnTo>
                  <a:pt x="2790036" y="1453638"/>
                </a:lnTo>
                <a:lnTo>
                  <a:pt x="2820423" y="1423240"/>
                </a:lnTo>
                <a:lnTo>
                  <a:pt x="2845298" y="1388039"/>
                </a:lnTo>
                <a:lnTo>
                  <a:pt x="2863949" y="1348745"/>
                </a:lnTo>
                <a:lnTo>
                  <a:pt x="2875662" y="1306071"/>
                </a:lnTo>
                <a:lnTo>
                  <a:pt x="2879725" y="1260728"/>
                </a:lnTo>
                <a:lnTo>
                  <a:pt x="2879725" y="252095"/>
                </a:lnTo>
                <a:lnTo>
                  <a:pt x="2875662" y="206790"/>
                </a:lnTo>
                <a:lnTo>
                  <a:pt x="2863949" y="164145"/>
                </a:lnTo>
                <a:lnTo>
                  <a:pt x="2845298" y="124873"/>
                </a:lnTo>
                <a:lnTo>
                  <a:pt x="2820423" y="89688"/>
                </a:lnTo>
                <a:lnTo>
                  <a:pt x="2790036" y="59301"/>
                </a:lnTo>
                <a:lnTo>
                  <a:pt x="2754851" y="34426"/>
                </a:lnTo>
                <a:lnTo>
                  <a:pt x="2715579" y="15775"/>
                </a:lnTo>
                <a:lnTo>
                  <a:pt x="2672934" y="4062"/>
                </a:lnTo>
                <a:lnTo>
                  <a:pt x="262763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7800" y="692150"/>
            <a:ext cx="2879725" cy="1513205"/>
          </a:xfrm>
          <a:custGeom>
            <a:avLst/>
            <a:gdLst/>
            <a:ahLst/>
            <a:cxnLst/>
            <a:rect l="l" t="t" r="r" b="b"/>
            <a:pathLst>
              <a:path w="2879725" h="1513205">
                <a:moveTo>
                  <a:pt x="0" y="252095"/>
                </a:moveTo>
                <a:lnTo>
                  <a:pt x="4062" y="206790"/>
                </a:lnTo>
                <a:lnTo>
                  <a:pt x="15775" y="164145"/>
                </a:lnTo>
                <a:lnTo>
                  <a:pt x="34425" y="124873"/>
                </a:lnTo>
                <a:lnTo>
                  <a:pt x="59302" y="89688"/>
                </a:lnTo>
                <a:lnTo>
                  <a:pt x="89693" y="59301"/>
                </a:lnTo>
                <a:lnTo>
                  <a:pt x="124887" y="34426"/>
                </a:lnTo>
                <a:lnTo>
                  <a:pt x="164170" y="15775"/>
                </a:lnTo>
                <a:lnTo>
                  <a:pt x="206831" y="4062"/>
                </a:lnTo>
                <a:lnTo>
                  <a:pt x="252158" y="0"/>
                </a:lnTo>
                <a:lnTo>
                  <a:pt x="2627630" y="0"/>
                </a:lnTo>
                <a:lnTo>
                  <a:pt x="2672934" y="4062"/>
                </a:lnTo>
                <a:lnTo>
                  <a:pt x="2715579" y="15775"/>
                </a:lnTo>
                <a:lnTo>
                  <a:pt x="2754851" y="34426"/>
                </a:lnTo>
                <a:lnTo>
                  <a:pt x="2790036" y="59301"/>
                </a:lnTo>
                <a:lnTo>
                  <a:pt x="2820423" y="89688"/>
                </a:lnTo>
                <a:lnTo>
                  <a:pt x="2845298" y="124873"/>
                </a:lnTo>
                <a:lnTo>
                  <a:pt x="2863949" y="164145"/>
                </a:lnTo>
                <a:lnTo>
                  <a:pt x="2875662" y="206790"/>
                </a:lnTo>
                <a:lnTo>
                  <a:pt x="2879725" y="252095"/>
                </a:lnTo>
                <a:lnTo>
                  <a:pt x="2879725" y="1260728"/>
                </a:lnTo>
                <a:lnTo>
                  <a:pt x="2875662" y="1306071"/>
                </a:lnTo>
                <a:lnTo>
                  <a:pt x="2863949" y="1348745"/>
                </a:lnTo>
                <a:lnTo>
                  <a:pt x="2845298" y="1388039"/>
                </a:lnTo>
                <a:lnTo>
                  <a:pt x="2820423" y="1423240"/>
                </a:lnTo>
                <a:lnTo>
                  <a:pt x="2790036" y="1453638"/>
                </a:lnTo>
                <a:lnTo>
                  <a:pt x="2754851" y="1478519"/>
                </a:lnTo>
                <a:lnTo>
                  <a:pt x="2715579" y="1497173"/>
                </a:lnTo>
                <a:lnTo>
                  <a:pt x="2672934" y="1508888"/>
                </a:lnTo>
                <a:lnTo>
                  <a:pt x="2627630" y="1512951"/>
                </a:lnTo>
                <a:lnTo>
                  <a:pt x="252158" y="1512951"/>
                </a:lnTo>
                <a:lnTo>
                  <a:pt x="206831" y="1508888"/>
                </a:lnTo>
                <a:lnTo>
                  <a:pt x="164170" y="1497173"/>
                </a:lnTo>
                <a:lnTo>
                  <a:pt x="124887" y="1478519"/>
                </a:lnTo>
                <a:lnTo>
                  <a:pt x="89693" y="1453638"/>
                </a:lnTo>
                <a:lnTo>
                  <a:pt x="59302" y="1423240"/>
                </a:lnTo>
                <a:lnTo>
                  <a:pt x="34425" y="1388039"/>
                </a:lnTo>
                <a:lnTo>
                  <a:pt x="15775" y="1348745"/>
                </a:lnTo>
                <a:lnTo>
                  <a:pt x="4062" y="1306071"/>
                </a:lnTo>
                <a:lnTo>
                  <a:pt x="0" y="1260728"/>
                </a:lnTo>
                <a:lnTo>
                  <a:pt x="0" y="252095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0161" y="1016761"/>
            <a:ext cx="2274570" cy="864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</a:pPr>
            <a:r>
              <a:rPr sz="1400" spc="-20" dirty="0">
                <a:latin typeface="Franklin Gothic Medium"/>
                <a:cs typeface="Franklin Gothic Medium"/>
              </a:rPr>
              <a:t>Основные </a:t>
            </a:r>
            <a:r>
              <a:rPr sz="1400" spc="-15" dirty="0">
                <a:latin typeface="Franklin Gothic Medium"/>
                <a:cs typeface="Franklin Gothic Medium"/>
              </a:rPr>
              <a:t>направления  </a:t>
            </a:r>
            <a:r>
              <a:rPr sz="1400" spc="-20" dirty="0">
                <a:latin typeface="Franklin Gothic Medium"/>
                <a:cs typeface="Franklin Gothic Medium"/>
              </a:rPr>
              <a:t>бюджетной </a:t>
            </a:r>
            <a:r>
              <a:rPr sz="1400" spc="-25" dirty="0">
                <a:latin typeface="Franklin Gothic Medium"/>
                <a:cs typeface="Franklin Gothic Medium"/>
              </a:rPr>
              <a:t>и </a:t>
            </a:r>
            <a:r>
              <a:rPr sz="1400" spc="-15" dirty="0">
                <a:latin typeface="Franklin Gothic Medium"/>
                <a:cs typeface="Franklin Gothic Medium"/>
              </a:rPr>
              <a:t>налоговой  </a:t>
            </a:r>
            <a:r>
              <a:rPr sz="1400" spc="-25" dirty="0">
                <a:latin typeface="Franklin Gothic Medium"/>
                <a:cs typeface="Franklin Gothic Medium"/>
              </a:rPr>
              <a:t>политики Ростовской</a:t>
            </a:r>
            <a:r>
              <a:rPr sz="1400" spc="-70" dirty="0">
                <a:latin typeface="Franklin Gothic Medium"/>
                <a:cs typeface="Franklin Gothic Medium"/>
              </a:rPr>
              <a:t> </a:t>
            </a:r>
            <a:r>
              <a:rPr sz="1400" spc="-15" dirty="0">
                <a:latin typeface="Franklin Gothic Medium"/>
                <a:cs typeface="Franklin Gothic Medium"/>
              </a:rPr>
              <a:t>области  </a:t>
            </a:r>
            <a:r>
              <a:rPr sz="1400" spc="-20">
                <a:latin typeface="Franklin Gothic Medium"/>
                <a:cs typeface="Franklin Gothic Medium"/>
              </a:rPr>
              <a:t>на </a:t>
            </a:r>
            <a:r>
              <a:rPr sz="1400" spc="-20" smtClean="0">
                <a:latin typeface="Franklin Gothic Medium"/>
                <a:cs typeface="Franklin Gothic Medium"/>
              </a:rPr>
              <a:t>201</a:t>
            </a:r>
            <a:r>
              <a:rPr lang="ru-RU" sz="1400" spc="-20" dirty="0" smtClean="0">
                <a:latin typeface="Franklin Gothic Medium"/>
                <a:cs typeface="Franklin Gothic Medium"/>
              </a:rPr>
              <a:t>6-2018</a:t>
            </a:r>
            <a:r>
              <a:rPr sz="1400" spc="-114" smtClean="0">
                <a:latin typeface="Franklin Gothic Medium"/>
                <a:cs typeface="Franklin Gothic Medium"/>
              </a:rPr>
              <a:t> </a:t>
            </a:r>
            <a:r>
              <a:rPr sz="1400" spc="-30" dirty="0">
                <a:latin typeface="Franklin Gothic Medium"/>
                <a:cs typeface="Franklin Gothic Medium"/>
              </a:rPr>
              <a:t>годы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800" y="3032125"/>
            <a:ext cx="2378075" cy="2018030"/>
          </a:xfrm>
          <a:custGeom>
            <a:avLst/>
            <a:gdLst/>
            <a:ahLst/>
            <a:cxnLst/>
            <a:rect l="l" t="t" r="r" b="b"/>
            <a:pathLst>
              <a:path w="2378075" h="2018029">
                <a:moveTo>
                  <a:pt x="2041779" y="0"/>
                </a:moveTo>
                <a:lnTo>
                  <a:pt x="336295" y="0"/>
                </a:lnTo>
                <a:lnTo>
                  <a:pt x="290661" y="3071"/>
                </a:lnTo>
                <a:lnTo>
                  <a:pt x="246892" y="12016"/>
                </a:lnTo>
                <a:lnTo>
                  <a:pt x="205391" y="26435"/>
                </a:lnTo>
                <a:lnTo>
                  <a:pt x="166558" y="45926"/>
                </a:lnTo>
                <a:lnTo>
                  <a:pt x="130792" y="70088"/>
                </a:lnTo>
                <a:lnTo>
                  <a:pt x="98496" y="98520"/>
                </a:lnTo>
                <a:lnTo>
                  <a:pt x="70069" y="130819"/>
                </a:lnTo>
                <a:lnTo>
                  <a:pt x="45912" y="166586"/>
                </a:lnTo>
                <a:lnTo>
                  <a:pt x="26426" y="205418"/>
                </a:lnTo>
                <a:lnTo>
                  <a:pt x="12012" y="246915"/>
                </a:lnTo>
                <a:lnTo>
                  <a:pt x="3069" y="290674"/>
                </a:lnTo>
                <a:lnTo>
                  <a:pt x="0" y="336296"/>
                </a:lnTo>
                <a:lnTo>
                  <a:pt x="0" y="1681480"/>
                </a:lnTo>
                <a:lnTo>
                  <a:pt x="3069" y="1727098"/>
                </a:lnTo>
                <a:lnTo>
                  <a:pt x="12012" y="1770851"/>
                </a:lnTo>
                <a:lnTo>
                  <a:pt x="26426" y="1812337"/>
                </a:lnTo>
                <a:lnTo>
                  <a:pt x="45912" y="1851156"/>
                </a:lnTo>
                <a:lnTo>
                  <a:pt x="70069" y="1886908"/>
                </a:lnTo>
                <a:lnTo>
                  <a:pt x="98496" y="1919192"/>
                </a:lnTo>
                <a:lnTo>
                  <a:pt x="130792" y="1947607"/>
                </a:lnTo>
                <a:lnTo>
                  <a:pt x="166558" y="1971754"/>
                </a:lnTo>
                <a:lnTo>
                  <a:pt x="205391" y="1991233"/>
                </a:lnTo>
                <a:lnTo>
                  <a:pt x="246892" y="2005641"/>
                </a:lnTo>
                <a:lnTo>
                  <a:pt x="290661" y="2014580"/>
                </a:lnTo>
                <a:lnTo>
                  <a:pt x="336295" y="2017649"/>
                </a:lnTo>
                <a:lnTo>
                  <a:pt x="2041779" y="2017649"/>
                </a:lnTo>
                <a:lnTo>
                  <a:pt x="2087400" y="2014580"/>
                </a:lnTo>
                <a:lnTo>
                  <a:pt x="2131159" y="2005641"/>
                </a:lnTo>
                <a:lnTo>
                  <a:pt x="2172656" y="1991233"/>
                </a:lnTo>
                <a:lnTo>
                  <a:pt x="2211488" y="1971754"/>
                </a:lnTo>
                <a:lnTo>
                  <a:pt x="2247255" y="1947607"/>
                </a:lnTo>
                <a:lnTo>
                  <a:pt x="2279554" y="1919192"/>
                </a:lnTo>
                <a:lnTo>
                  <a:pt x="2307986" y="1886908"/>
                </a:lnTo>
                <a:lnTo>
                  <a:pt x="2332148" y="1851156"/>
                </a:lnTo>
                <a:lnTo>
                  <a:pt x="2351639" y="1812337"/>
                </a:lnTo>
                <a:lnTo>
                  <a:pt x="2366058" y="1770851"/>
                </a:lnTo>
                <a:lnTo>
                  <a:pt x="2375003" y="1727098"/>
                </a:lnTo>
                <a:lnTo>
                  <a:pt x="2378075" y="1681480"/>
                </a:lnTo>
                <a:lnTo>
                  <a:pt x="2378075" y="336296"/>
                </a:lnTo>
                <a:lnTo>
                  <a:pt x="2375003" y="290674"/>
                </a:lnTo>
                <a:lnTo>
                  <a:pt x="2366058" y="246915"/>
                </a:lnTo>
                <a:lnTo>
                  <a:pt x="2351639" y="205418"/>
                </a:lnTo>
                <a:lnTo>
                  <a:pt x="2332148" y="166586"/>
                </a:lnTo>
                <a:lnTo>
                  <a:pt x="2307986" y="130819"/>
                </a:lnTo>
                <a:lnTo>
                  <a:pt x="2279554" y="98520"/>
                </a:lnTo>
                <a:lnTo>
                  <a:pt x="2247255" y="70088"/>
                </a:lnTo>
                <a:lnTo>
                  <a:pt x="2211488" y="45926"/>
                </a:lnTo>
                <a:lnTo>
                  <a:pt x="2172656" y="26435"/>
                </a:lnTo>
                <a:lnTo>
                  <a:pt x="2131159" y="12016"/>
                </a:lnTo>
                <a:lnTo>
                  <a:pt x="2087400" y="3071"/>
                </a:lnTo>
                <a:lnTo>
                  <a:pt x="204177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800" y="3032125"/>
            <a:ext cx="2378075" cy="2018030"/>
          </a:xfrm>
          <a:custGeom>
            <a:avLst/>
            <a:gdLst/>
            <a:ahLst/>
            <a:cxnLst/>
            <a:rect l="l" t="t" r="r" b="b"/>
            <a:pathLst>
              <a:path w="2378075" h="2018029">
                <a:moveTo>
                  <a:pt x="0" y="336296"/>
                </a:moveTo>
                <a:lnTo>
                  <a:pt x="3069" y="290674"/>
                </a:lnTo>
                <a:lnTo>
                  <a:pt x="12012" y="246915"/>
                </a:lnTo>
                <a:lnTo>
                  <a:pt x="26426" y="205418"/>
                </a:lnTo>
                <a:lnTo>
                  <a:pt x="45912" y="166586"/>
                </a:lnTo>
                <a:lnTo>
                  <a:pt x="70069" y="130819"/>
                </a:lnTo>
                <a:lnTo>
                  <a:pt x="98496" y="98520"/>
                </a:lnTo>
                <a:lnTo>
                  <a:pt x="130792" y="70088"/>
                </a:lnTo>
                <a:lnTo>
                  <a:pt x="166558" y="45926"/>
                </a:lnTo>
                <a:lnTo>
                  <a:pt x="205391" y="26435"/>
                </a:lnTo>
                <a:lnTo>
                  <a:pt x="246892" y="12016"/>
                </a:lnTo>
                <a:lnTo>
                  <a:pt x="290661" y="3071"/>
                </a:lnTo>
                <a:lnTo>
                  <a:pt x="336295" y="0"/>
                </a:lnTo>
                <a:lnTo>
                  <a:pt x="2041779" y="0"/>
                </a:lnTo>
                <a:lnTo>
                  <a:pt x="2087400" y="3071"/>
                </a:lnTo>
                <a:lnTo>
                  <a:pt x="2131159" y="12016"/>
                </a:lnTo>
                <a:lnTo>
                  <a:pt x="2172656" y="26435"/>
                </a:lnTo>
                <a:lnTo>
                  <a:pt x="2211488" y="45926"/>
                </a:lnTo>
                <a:lnTo>
                  <a:pt x="2247255" y="70088"/>
                </a:lnTo>
                <a:lnTo>
                  <a:pt x="2279554" y="98520"/>
                </a:lnTo>
                <a:lnTo>
                  <a:pt x="2307986" y="130819"/>
                </a:lnTo>
                <a:lnTo>
                  <a:pt x="2332148" y="166586"/>
                </a:lnTo>
                <a:lnTo>
                  <a:pt x="2351639" y="205418"/>
                </a:lnTo>
                <a:lnTo>
                  <a:pt x="2366058" y="246915"/>
                </a:lnTo>
                <a:lnTo>
                  <a:pt x="2375003" y="290674"/>
                </a:lnTo>
                <a:lnTo>
                  <a:pt x="2378075" y="336296"/>
                </a:lnTo>
                <a:lnTo>
                  <a:pt x="2378075" y="1681480"/>
                </a:lnTo>
                <a:lnTo>
                  <a:pt x="2375003" y="1727098"/>
                </a:lnTo>
                <a:lnTo>
                  <a:pt x="2366058" y="1770851"/>
                </a:lnTo>
                <a:lnTo>
                  <a:pt x="2351639" y="1812337"/>
                </a:lnTo>
                <a:lnTo>
                  <a:pt x="2332148" y="1851156"/>
                </a:lnTo>
                <a:lnTo>
                  <a:pt x="2307986" y="1886908"/>
                </a:lnTo>
                <a:lnTo>
                  <a:pt x="2279554" y="1919192"/>
                </a:lnTo>
                <a:lnTo>
                  <a:pt x="2247255" y="1947607"/>
                </a:lnTo>
                <a:lnTo>
                  <a:pt x="2211488" y="1971754"/>
                </a:lnTo>
                <a:lnTo>
                  <a:pt x="2172656" y="1991233"/>
                </a:lnTo>
                <a:lnTo>
                  <a:pt x="2131159" y="2005641"/>
                </a:lnTo>
                <a:lnTo>
                  <a:pt x="2087400" y="2014580"/>
                </a:lnTo>
                <a:lnTo>
                  <a:pt x="2041779" y="2017649"/>
                </a:lnTo>
                <a:lnTo>
                  <a:pt x="336295" y="2017649"/>
                </a:lnTo>
                <a:lnTo>
                  <a:pt x="290661" y="2014580"/>
                </a:lnTo>
                <a:lnTo>
                  <a:pt x="246892" y="2005641"/>
                </a:lnTo>
                <a:lnTo>
                  <a:pt x="205391" y="1991233"/>
                </a:lnTo>
                <a:lnTo>
                  <a:pt x="166558" y="1971754"/>
                </a:lnTo>
                <a:lnTo>
                  <a:pt x="130792" y="1947607"/>
                </a:lnTo>
                <a:lnTo>
                  <a:pt x="98496" y="1919192"/>
                </a:lnTo>
                <a:lnTo>
                  <a:pt x="70069" y="1886908"/>
                </a:lnTo>
                <a:lnTo>
                  <a:pt x="45912" y="1851156"/>
                </a:lnTo>
                <a:lnTo>
                  <a:pt x="26426" y="1812337"/>
                </a:lnTo>
                <a:lnTo>
                  <a:pt x="12012" y="1770851"/>
                </a:lnTo>
                <a:lnTo>
                  <a:pt x="3069" y="1727098"/>
                </a:lnTo>
                <a:lnTo>
                  <a:pt x="0" y="1681480"/>
                </a:lnTo>
                <a:lnTo>
                  <a:pt x="0" y="336296"/>
                </a:lnTo>
                <a:close/>
              </a:path>
            </a:pathLst>
          </a:custGeom>
          <a:ln w="25399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11926" y="2636901"/>
            <a:ext cx="2808605" cy="976630"/>
          </a:xfrm>
          <a:custGeom>
            <a:avLst/>
            <a:gdLst/>
            <a:ahLst/>
            <a:cxnLst/>
            <a:rect l="l" t="t" r="r" b="b"/>
            <a:pathLst>
              <a:path w="2808604" h="976629">
                <a:moveTo>
                  <a:pt x="2645537" y="0"/>
                </a:moveTo>
                <a:lnTo>
                  <a:pt x="162687" y="0"/>
                </a:lnTo>
                <a:lnTo>
                  <a:pt x="119415" y="5806"/>
                </a:lnTo>
                <a:lnTo>
                  <a:pt x="80546" y="22196"/>
                </a:lnTo>
                <a:lnTo>
                  <a:pt x="47625" y="47625"/>
                </a:lnTo>
                <a:lnTo>
                  <a:pt x="22196" y="80546"/>
                </a:lnTo>
                <a:lnTo>
                  <a:pt x="5806" y="119415"/>
                </a:lnTo>
                <a:lnTo>
                  <a:pt x="0" y="162687"/>
                </a:lnTo>
                <a:lnTo>
                  <a:pt x="0" y="813562"/>
                </a:lnTo>
                <a:lnTo>
                  <a:pt x="5806" y="856789"/>
                </a:lnTo>
                <a:lnTo>
                  <a:pt x="22196" y="895646"/>
                </a:lnTo>
                <a:lnTo>
                  <a:pt x="47625" y="928576"/>
                </a:lnTo>
                <a:lnTo>
                  <a:pt x="80546" y="954024"/>
                </a:lnTo>
                <a:lnTo>
                  <a:pt x="119415" y="970433"/>
                </a:lnTo>
                <a:lnTo>
                  <a:pt x="162687" y="976249"/>
                </a:lnTo>
                <a:lnTo>
                  <a:pt x="2645537" y="976249"/>
                </a:lnTo>
                <a:lnTo>
                  <a:pt x="2688764" y="970433"/>
                </a:lnTo>
                <a:lnTo>
                  <a:pt x="2727621" y="954024"/>
                </a:lnTo>
                <a:lnTo>
                  <a:pt x="2760551" y="928576"/>
                </a:lnTo>
                <a:lnTo>
                  <a:pt x="2785999" y="895646"/>
                </a:lnTo>
                <a:lnTo>
                  <a:pt x="2802408" y="856789"/>
                </a:lnTo>
                <a:lnTo>
                  <a:pt x="2808224" y="813562"/>
                </a:lnTo>
                <a:lnTo>
                  <a:pt x="2808224" y="162687"/>
                </a:lnTo>
                <a:lnTo>
                  <a:pt x="2802408" y="119415"/>
                </a:lnTo>
                <a:lnTo>
                  <a:pt x="2785998" y="80546"/>
                </a:lnTo>
                <a:lnTo>
                  <a:pt x="2760551" y="47625"/>
                </a:lnTo>
                <a:lnTo>
                  <a:pt x="2727621" y="22196"/>
                </a:lnTo>
                <a:lnTo>
                  <a:pt x="2688764" y="5806"/>
                </a:lnTo>
                <a:lnTo>
                  <a:pt x="2645537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11926" y="2636901"/>
            <a:ext cx="2808605" cy="976630"/>
          </a:xfrm>
          <a:custGeom>
            <a:avLst/>
            <a:gdLst/>
            <a:ahLst/>
            <a:cxnLst/>
            <a:rect l="l" t="t" r="r" b="b"/>
            <a:pathLst>
              <a:path w="2808604" h="976629">
                <a:moveTo>
                  <a:pt x="0" y="162687"/>
                </a:moveTo>
                <a:lnTo>
                  <a:pt x="5806" y="119415"/>
                </a:lnTo>
                <a:lnTo>
                  <a:pt x="22196" y="80546"/>
                </a:lnTo>
                <a:lnTo>
                  <a:pt x="47625" y="47625"/>
                </a:lnTo>
                <a:lnTo>
                  <a:pt x="80546" y="22196"/>
                </a:lnTo>
                <a:lnTo>
                  <a:pt x="119415" y="5806"/>
                </a:lnTo>
                <a:lnTo>
                  <a:pt x="162687" y="0"/>
                </a:lnTo>
                <a:lnTo>
                  <a:pt x="2645537" y="0"/>
                </a:lnTo>
                <a:lnTo>
                  <a:pt x="2688764" y="5806"/>
                </a:lnTo>
                <a:lnTo>
                  <a:pt x="2727621" y="22196"/>
                </a:lnTo>
                <a:lnTo>
                  <a:pt x="2760551" y="47625"/>
                </a:lnTo>
                <a:lnTo>
                  <a:pt x="2785998" y="80546"/>
                </a:lnTo>
                <a:lnTo>
                  <a:pt x="2802408" y="119415"/>
                </a:lnTo>
                <a:lnTo>
                  <a:pt x="2808224" y="162687"/>
                </a:lnTo>
                <a:lnTo>
                  <a:pt x="2808224" y="813562"/>
                </a:lnTo>
                <a:lnTo>
                  <a:pt x="2802408" y="856789"/>
                </a:lnTo>
                <a:lnTo>
                  <a:pt x="2785999" y="895646"/>
                </a:lnTo>
                <a:lnTo>
                  <a:pt x="2760551" y="928576"/>
                </a:lnTo>
                <a:lnTo>
                  <a:pt x="2727621" y="954024"/>
                </a:lnTo>
                <a:lnTo>
                  <a:pt x="2688764" y="970433"/>
                </a:lnTo>
                <a:lnTo>
                  <a:pt x="2645537" y="976249"/>
                </a:lnTo>
                <a:lnTo>
                  <a:pt x="162687" y="976249"/>
                </a:lnTo>
                <a:lnTo>
                  <a:pt x="119415" y="970433"/>
                </a:lnTo>
                <a:lnTo>
                  <a:pt x="80546" y="954024"/>
                </a:lnTo>
                <a:lnTo>
                  <a:pt x="47625" y="928576"/>
                </a:lnTo>
                <a:lnTo>
                  <a:pt x="22196" y="895646"/>
                </a:lnTo>
                <a:lnTo>
                  <a:pt x="5806" y="856789"/>
                </a:lnTo>
                <a:lnTo>
                  <a:pt x="0" y="813562"/>
                </a:lnTo>
                <a:lnTo>
                  <a:pt x="0" y="162687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057646" y="2746375"/>
            <a:ext cx="2501900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Муниципальные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5">
                <a:latin typeface="Times New Roman"/>
                <a:cs typeface="Times New Roman"/>
              </a:rPr>
              <a:t>программы  </a:t>
            </a:r>
            <a:r>
              <a:rPr lang="ru-RU" sz="1600" spc="-5" dirty="0" err="1" smtClean="0">
                <a:latin typeface="Times New Roman"/>
                <a:cs typeface="Times New Roman"/>
              </a:rPr>
              <a:t>Рыбасовск</a:t>
            </a:r>
            <a:r>
              <a:rPr sz="1600" spc="-10" smtClean="0">
                <a:latin typeface="Times New Roman"/>
                <a:cs typeface="Times New Roman"/>
              </a:rPr>
              <a:t>ого </a:t>
            </a:r>
            <a:r>
              <a:rPr sz="1600" spc="-15" dirty="0">
                <a:latin typeface="Times New Roman"/>
                <a:cs typeface="Times New Roman"/>
              </a:rPr>
              <a:t>сельского  </a:t>
            </a:r>
            <a:r>
              <a:rPr sz="1600" dirty="0">
                <a:latin typeface="Times New Roman"/>
                <a:cs typeface="Times New Roman"/>
              </a:rPr>
              <a:t>поселения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3163" y="3212719"/>
            <a:ext cx="1811020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6535" marR="209550" indent="-635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Прогноз  социально-  э</a:t>
            </a:r>
            <a:r>
              <a:rPr sz="1600" spc="-85" dirty="0">
                <a:latin typeface="Times New Roman"/>
                <a:cs typeface="Times New Roman"/>
              </a:rPr>
              <a:t>к</a:t>
            </a:r>
            <a:r>
              <a:rPr sz="1600" spc="-5" dirty="0">
                <a:latin typeface="Times New Roman"/>
                <a:cs typeface="Times New Roman"/>
              </a:rPr>
              <a:t>он</a:t>
            </a:r>
            <a:r>
              <a:rPr sz="1600" spc="-4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мич</a:t>
            </a:r>
            <a:r>
              <a:rPr sz="1600" spc="25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-85" dirty="0">
                <a:latin typeface="Times New Roman"/>
                <a:cs typeface="Times New Roman"/>
              </a:rPr>
              <a:t>к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40" dirty="0">
                <a:latin typeface="Times New Roman"/>
                <a:cs typeface="Times New Roman"/>
              </a:rPr>
              <a:t>г</a:t>
            </a:r>
            <a:r>
              <a:rPr sz="1600" spc="-5" dirty="0">
                <a:latin typeface="Times New Roman"/>
                <a:cs typeface="Times New Roman"/>
              </a:rPr>
              <a:t>о  </a:t>
            </a:r>
            <a:r>
              <a:rPr sz="1600" spc="-5">
                <a:latin typeface="Times New Roman"/>
                <a:cs typeface="Times New Roman"/>
              </a:rPr>
              <a:t>развития  </a:t>
            </a:r>
            <a:r>
              <a:rPr lang="ru-RU" sz="1600" spc="-5" dirty="0" err="1" smtClean="0">
                <a:latin typeface="Times New Roman"/>
                <a:cs typeface="Times New Roman"/>
              </a:rPr>
              <a:t>Рыбасов</a:t>
            </a:r>
            <a:r>
              <a:rPr sz="1600" spc="-10" smtClean="0">
                <a:latin typeface="Times New Roman"/>
                <a:cs typeface="Times New Roman"/>
              </a:rPr>
              <a:t>ского</a:t>
            </a:r>
            <a:endParaRPr sz="16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1600" spc="-15" dirty="0">
                <a:latin typeface="Times New Roman"/>
                <a:cs typeface="Times New Roman"/>
              </a:rPr>
              <a:t>сельского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поселения  </a:t>
            </a:r>
            <a:r>
              <a:rPr sz="1600" spc="-5">
                <a:latin typeface="Times New Roman"/>
                <a:cs typeface="Times New Roman"/>
              </a:rPr>
              <a:t>на </a:t>
            </a:r>
            <a:r>
              <a:rPr sz="1600" spc="-5" smtClean="0">
                <a:latin typeface="Times New Roman"/>
                <a:cs typeface="Times New Roman"/>
              </a:rPr>
              <a:t>201</a:t>
            </a:r>
            <a:r>
              <a:rPr lang="ru-RU" sz="1600" spc="-5" dirty="0" smtClean="0">
                <a:latin typeface="Times New Roman"/>
                <a:cs typeface="Times New Roman"/>
              </a:rPr>
              <a:t>6</a:t>
            </a:r>
            <a:r>
              <a:rPr sz="1600" spc="-5" smtClean="0">
                <a:latin typeface="Times New Roman"/>
                <a:cs typeface="Times New Roman"/>
              </a:rPr>
              <a:t>-201</a:t>
            </a:r>
            <a:r>
              <a:rPr lang="ru-RU" sz="1600" spc="-5" dirty="0" smtClean="0">
                <a:latin typeface="Times New Roman"/>
                <a:cs typeface="Times New Roman"/>
              </a:rPr>
              <a:t>8</a:t>
            </a:r>
            <a:r>
              <a:rPr sz="1600" spc="-70" smtClean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годы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05276" y="4656073"/>
            <a:ext cx="2712085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0209" marR="402590" indent="1270" algn="ctr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Основа формирования  </a:t>
            </a:r>
            <a:r>
              <a:rPr sz="1400" dirty="0">
                <a:latin typeface="Times New Roman"/>
                <a:cs typeface="Times New Roman"/>
              </a:rPr>
              <a:t>проекта </a:t>
            </a:r>
            <a:r>
              <a:rPr sz="1400" spc="-15">
                <a:latin typeface="Times New Roman"/>
                <a:cs typeface="Times New Roman"/>
              </a:rPr>
              <a:t>бюджета  </a:t>
            </a:r>
            <a:r>
              <a:rPr lang="ru-RU" sz="1400" spc="-15" dirty="0" err="1" smtClean="0">
                <a:latin typeface="Times New Roman"/>
                <a:cs typeface="Times New Roman"/>
              </a:rPr>
              <a:t>Рыбасовск</a:t>
            </a:r>
            <a:r>
              <a:rPr sz="1400" spc="-5" smtClean="0">
                <a:latin typeface="Times New Roman"/>
                <a:cs typeface="Times New Roman"/>
              </a:rPr>
              <a:t>ого</a:t>
            </a:r>
            <a:r>
              <a:rPr sz="1400" spc="-85" smtClean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сельского</a:t>
            </a:r>
            <a:endParaRPr sz="14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spc="5">
                <a:latin typeface="Times New Roman"/>
                <a:cs typeface="Times New Roman"/>
              </a:rPr>
              <a:t>поселения </a:t>
            </a:r>
            <a:r>
              <a:rPr lang="ru-RU" sz="1400" spc="5" dirty="0" err="1" smtClean="0">
                <a:latin typeface="Times New Roman"/>
                <a:cs typeface="Times New Roman"/>
              </a:rPr>
              <a:t>Сальского</a:t>
            </a:r>
            <a:r>
              <a:rPr sz="1400" spc="-15" smtClean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района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>
                <a:latin typeface="Times New Roman"/>
                <a:cs typeface="Times New Roman"/>
              </a:rPr>
              <a:t>на  </a:t>
            </a:r>
            <a:r>
              <a:rPr sz="140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6</a:t>
            </a:r>
            <a:r>
              <a:rPr sz="1400" smtClean="0">
                <a:latin typeface="Times New Roman"/>
                <a:cs typeface="Times New Roman"/>
              </a:rPr>
              <a:t> </a:t>
            </a:r>
            <a:r>
              <a:rPr sz="1400" spc="-20">
                <a:latin typeface="Times New Roman"/>
                <a:cs typeface="Times New Roman"/>
              </a:rPr>
              <a:t>год 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81350" y="685800"/>
            <a:ext cx="4415155" cy="1663700"/>
          </a:xfrm>
          <a:custGeom>
            <a:avLst/>
            <a:gdLst/>
            <a:ahLst/>
            <a:cxnLst/>
            <a:rect l="l" t="t" r="r" b="b"/>
            <a:pathLst>
              <a:path w="4415155" h="1663700">
                <a:moveTo>
                  <a:pt x="4137532" y="0"/>
                </a:moveTo>
                <a:lnTo>
                  <a:pt x="277240" y="0"/>
                </a:lnTo>
                <a:lnTo>
                  <a:pt x="227427" y="4469"/>
                </a:lnTo>
                <a:lnTo>
                  <a:pt x="180535" y="17354"/>
                </a:lnTo>
                <a:lnTo>
                  <a:pt x="137348" y="37869"/>
                </a:lnTo>
                <a:lnTo>
                  <a:pt x="98651" y="65230"/>
                </a:lnTo>
                <a:lnTo>
                  <a:pt x="65230" y="98651"/>
                </a:lnTo>
                <a:lnTo>
                  <a:pt x="37869" y="137348"/>
                </a:lnTo>
                <a:lnTo>
                  <a:pt x="17354" y="180535"/>
                </a:lnTo>
                <a:lnTo>
                  <a:pt x="4469" y="227427"/>
                </a:lnTo>
                <a:lnTo>
                  <a:pt x="0" y="277240"/>
                </a:lnTo>
                <a:lnTo>
                  <a:pt x="0" y="1386459"/>
                </a:lnTo>
                <a:lnTo>
                  <a:pt x="4469" y="1436272"/>
                </a:lnTo>
                <a:lnTo>
                  <a:pt x="17354" y="1483164"/>
                </a:lnTo>
                <a:lnTo>
                  <a:pt x="37869" y="1526351"/>
                </a:lnTo>
                <a:lnTo>
                  <a:pt x="65230" y="1565048"/>
                </a:lnTo>
                <a:lnTo>
                  <a:pt x="98651" y="1598469"/>
                </a:lnTo>
                <a:lnTo>
                  <a:pt x="137348" y="1625830"/>
                </a:lnTo>
                <a:lnTo>
                  <a:pt x="180535" y="1646345"/>
                </a:lnTo>
                <a:lnTo>
                  <a:pt x="227427" y="1659230"/>
                </a:lnTo>
                <a:lnTo>
                  <a:pt x="277240" y="1663700"/>
                </a:lnTo>
                <a:lnTo>
                  <a:pt x="4137532" y="1663700"/>
                </a:lnTo>
                <a:lnTo>
                  <a:pt x="4187379" y="1659230"/>
                </a:lnTo>
                <a:lnTo>
                  <a:pt x="4234289" y="1646345"/>
                </a:lnTo>
                <a:lnTo>
                  <a:pt x="4277482" y="1625830"/>
                </a:lnTo>
                <a:lnTo>
                  <a:pt x="4316174" y="1598469"/>
                </a:lnTo>
                <a:lnTo>
                  <a:pt x="4349585" y="1565048"/>
                </a:lnTo>
                <a:lnTo>
                  <a:pt x="4376932" y="1526351"/>
                </a:lnTo>
                <a:lnTo>
                  <a:pt x="4397434" y="1483164"/>
                </a:lnTo>
                <a:lnTo>
                  <a:pt x="4410308" y="1436272"/>
                </a:lnTo>
                <a:lnTo>
                  <a:pt x="4414774" y="1386459"/>
                </a:lnTo>
                <a:lnTo>
                  <a:pt x="4414774" y="277240"/>
                </a:lnTo>
                <a:lnTo>
                  <a:pt x="4410308" y="227427"/>
                </a:lnTo>
                <a:lnTo>
                  <a:pt x="4397434" y="180535"/>
                </a:lnTo>
                <a:lnTo>
                  <a:pt x="4376932" y="137348"/>
                </a:lnTo>
                <a:lnTo>
                  <a:pt x="4349585" y="98651"/>
                </a:lnTo>
                <a:lnTo>
                  <a:pt x="4316174" y="65230"/>
                </a:lnTo>
                <a:lnTo>
                  <a:pt x="4277482" y="37869"/>
                </a:lnTo>
                <a:lnTo>
                  <a:pt x="4234289" y="17354"/>
                </a:lnTo>
                <a:lnTo>
                  <a:pt x="4187379" y="4469"/>
                </a:lnTo>
                <a:lnTo>
                  <a:pt x="4137532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1350" y="685800"/>
            <a:ext cx="4415155" cy="1663700"/>
          </a:xfrm>
          <a:custGeom>
            <a:avLst/>
            <a:gdLst/>
            <a:ahLst/>
            <a:cxnLst/>
            <a:rect l="l" t="t" r="r" b="b"/>
            <a:pathLst>
              <a:path w="4415155" h="1663700">
                <a:moveTo>
                  <a:pt x="0" y="277240"/>
                </a:moveTo>
                <a:lnTo>
                  <a:pt x="4469" y="227427"/>
                </a:lnTo>
                <a:lnTo>
                  <a:pt x="17354" y="180535"/>
                </a:lnTo>
                <a:lnTo>
                  <a:pt x="37869" y="137348"/>
                </a:lnTo>
                <a:lnTo>
                  <a:pt x="65230" y="98651"/>
                </a:lnTo>
                <a:lnTo>
                  <a:pt x="98651" y="65230"/>
                </a:lnTo>
                <a:lnTo>
                  <a:pt x="137348" y="37869"/>
                </a:lnTo>
                <a:lnTo>
                  <a:pt x="180535" y="17354"/>
                </a:lnTo>
                <a:lnTo>
                  <a:pt x="227427" y="4469"/>
                </a:lnTo>
                <a:lnTo>
                  <a:pt x="277240" y="0"/>
                </a:lnTo>
                <a:lnTo>
                  <a:pt x="4137532" y="0"/>
                </a:lnTo>
                <a:lnTo>
                  <a:pt x="4187379" y="4469"/>
                </a:lnTo>
                <a:lnTo>
                  <a:pt x="4234289" y="17354"/>
                </a:lnTo>
                <a:lnTo>
                  <a:pt x="4277482" y="37869"/>
                </a:lnTo>
                <a:lnTo>
                  <a:pt x="4316174" y="65230"/>
                </a:lnTo>
                <a:lnTo>
                  <a:pt x="4349585" y="98651"/>
                </a:lnTo>
                <a:lnTo>
                  <a:pt x="4376932" y="137348"/>
                </a:lnTo>
                <a:lnTo>
                  <a:pt x="4397434" y="180535"/>
                </a:lnTo>
                <a:lnTo>
                  <a:pt x="4410308" y="227427"/>
                </a:lnTo>
                <a:lnTo>
                  <a:pt x="4414774" y="277240"/>
                </a:lnTo>
                <a:lnTo>
                  <a:pt x="4414901" y="1386459"/>
                </a:lnTo>
                <a:lnTo>
                  <a:pt x="4410308" y="1436272"/>
                </a:lnTo>
                <a:lnTo>
                  <a:pt x="4397434" y="1483164"/>
                </a:lnTo>
                <a:lnTo>
                  <a:pt x="4376932" y="1526351"/>
                </a:lnTo>
                <a:lnTo>
                  <a:pt x="4349585" y="1565048"/>
                </a:lnTo>
                <a:lnTo>
                  <a:pt x="4316174" y="1598469"/>
                </a:lnTo>
                <a:lnTo>
                  <a:pt x="4277482" y="1625830"/>
                </a:lnTo>
                <a:lnTo>
                  <a:pt x="4234289" y="1646345"/>
                </a:lnTo>
                <a:lnTo>
                  <a:pt x="4187379" y="1659230"/>
                </a:lnTo>
                <a:lnTo>
                  <a:pt x="4137532" y="1663700"/>
                </a:lnTo>
                <a:lnTo>
                  <a:pt x="277240" y="1663700"/>
                </a:lnTo>
                <a:lnTo>
                  <a:pt x="227427" y="1659230"/>
                </a:lnTo>
                <a:lnTo>
                  <a:pt x="180535" y="1646345"/>
                </a:lnTo>
                <a:lnTo>
                  <a:pt x="137348" y="1625830"/>
                </a:lnTo>
                <a:lnTo>
                  <a:pt x="98651" y="1598469"/>
                </a:lnTo>
                <a:lnTo>
                  <a:pt x="65230" y="1565048"/>
                </a:lnTo>
                <a:lnTo>
                  <a:pt x="37869" y="1526351"/>
                </a:lnTo>
                <a:lnTo>
                  <a:pt x="17354" y="1483164"/>
                </a:lnTo>
                <a:lnTo>
                  <a:pt x="4469" y="1436272"/>
                </a:lnTo>
                <a:lnTo>
                  <a:pt x="0" y="1386459"/>
                </a:lnTo>
                <a:lnTo>
                  <a:pt x="0" y="27724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157854" y="805941"/>
            <a:ext cx="4350385" cy="1231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Основные </a:t>
            </a:r>
            <a:r>
              <a:rPr sz="1600" spc="-10" dirty="0">
                <a:latin typeface="Times New Roman"/>
                <a:cs typeface="Times New Roman"/>
              </a:rPr>
              <a:t>направления </a:t>
            </a:r>
            <a:r>
              <a:rPr sz="1600" spc="-15" dirty="0">
                <a:latin typeface="Times New Roman"/>
                <a:cs typeface="Times New Roman"/>
              </a:rPr>
              <a:t>бюджетной </a:t>
            </a:r>
            <a:r>
              <a:rPr sz="1600" spc="-5" dirty="0">
                <a:latin typeface="Times New Roman"/>
                <a:cs typeface="Times New Roman"/>
              </a:rPr>
              <a:t>и </a:t>
            </a:r>
            <a:r>
              <a:rPr sz="1600" spc="-10" dirty="0">
                <a:latin typeface="Times New Roman"/>
                <a:cs typeface="Times New Roman"/>
              </a:rPr>
              <a:t>налоговой  </a:t>
            </a:r>
            <a:r>
              <a:rPr sz="1600" spc="-10">
                <a:latin typeface="Times New Roman"/>
                <a:cs typeface="Times New Roman"/>
              </a:rPr>
              <a:t>политики </a:t>
            </a:r>
            <a:r>
              <a:rPr lang="ru-RU" sz="1600" spc="-10" dirty="0" smtClean="0">
                <a:latin typeface="Times New Roman"/>
                <a:cs typeface="Times New Roman"/>
              </a:rPr>
              <a:t>Рыбасовского</a:t>
            </a:r>
            <a:r>
              <a:rPr sz="1600" spc="-10" smtClean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сельского </a:t>
            </a:r>
            <a:r>
              <a:rPr sz="1600" dirty="0">
                <a:latin typeface="Times New Roman"/>
                <a:cs typeface="Times New Roman"/>
              </a:rPr>
              <a:t>поселения </a:t>
            </a:r>
            <a:r>
              <a:rPr sz="1600" spc="-5">
                <a:latin typeface="Times New Roman"/>
                <a:cs typeface="Times New Roman"/>
              </a:rPr>
              <a:t>на  </a:t>
            </a:r>
            <a:r>
              <a:rPr sz="1600" spc="-5" smtClean="0">
                <a:latin typeface="Times New Roman"/>
                <a:cs typeface="Times New Roman"/>
              </a:rPr>
              <a:t>201</a:t>
            </a:r>
            <a:r>
              <a:rPr lang="ru-RU" sz="1600" spc="-5" dirty="0" smtClean="0">
                <a:latin typeface="Times New Roman"/>
                <a:cs typeface="Times New Roman"/>
              </a:rPr>
              <a:t>6</a:t>
            </a:r>
            <a:r>
              <a:rPr sz="1600" spc="-5" smtClean="0">
                <a:latin typeface="Times New Roman"/>
                <a:cs typeface="Times New Roman"/>
              </a:rPr>
              <a:t>-201</a:t>
            </a:r>
            <a:r>
              <a:rPr lang="ru-RU" sz="1600" spc="-5" dirty="0" smtClean="0">
                <a:latin typeface="Times New Roman"/>
                <a:cs typeface="Times New Roman"/>
              </a:rPr>
              <a:t>8</a:t>
            </a:r>
            <a:r>
              <a:rPr sz="1600" spc="-5" smtClean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годы </a:t>
            </a:r>
            <a:r>
              <a:rPr sz="1600" dirty="0">
                <a:latin typeface="Times New Roman"/>
                <a:cs typeface="Times New Roman"/>
              </a:rPr>
              <a:t>(Постановление </a:t>
            </a:r>
            <a:r>
              <a:rPr sz="1600" spc="-5">
                <a:latin typeface="Times New Roman"/>
                <a:cs typeface="Times New Roman"/>
              </a:rPr>
              <a:t>Администрации  </a:t>
            </a:r>
            <a:r>
              <a:rPr lang="ru-RU" sz="1600" spc="-5" dirty="0" err="1" smtClean="0">
                <a:latin typeface="Times New Roman"/>
                <a:cs typeface="Times New Roman"/>
              </a:rPr>
              <a:t>Рыбасовск</a:t>
            </a:r>
            <a:r>
              <a:rPr sz="1600" spc="-10" smtClean="0">
                <a:latin typeface="Times New Roman"/>
                <a:cs typeface="Times New Roman"/>
              </a:rPr>
              <a:t>ого </a:t>
            </a:r>
            <a:r>
              <a:rPr sz="1600" spc="-15" dirty="0">
                <a:latin typeface="Times New Roman"/>
                <a:cs typeface="Times New Roman"/>
              </a:rPr>
              <a:t>сельского </a:t>
            </a:r>
            <a:r>
              <a:rPr sz="1600">
                <a:latin typeface="Times New Roman"/>
                <a:cs typeface="Times New Roman"/>
              </a:rPr>
              <a:t>поселения </a:t>
            </a:r>
            <a:r>
              <a:rPr lang="ru-RU" sz="1600" dirty="0" smtClean="0">
                <a:latin typeface="Times New Roman"/>
                <a:cs typeface="Times New Roman"/>
              </a:rPr>
              <a:t>13</a:t>
            </a:r>
            <a:r>
              <a:rPr sz="1600" spc="-5" smtClean="0">
                <a:latin typeface="Times New Roman"/>
                <a:cs typeface="Times New Roman"/>
              </a:rPr>
              <a:t>.1</a:t>
            </a:r>
            <a:r>
              <a:rPr lang="ru-RU" sz="1600" spc="-5" dirty="0" smtClean="0">
                <a:latin typeface="Times New Roman"/>
                <a:cs typeface="Times New Roman"/>
              </a:rPr>
              <a:t>1</a:t>
            </a:r>
            <a:r>
              <a:rPr sz="1600" spc="-5" smtClean="0">
                <a:latin typeface="Times New Roman"/>
                <a:cs typeface="Times New Roman"/>
              </a:rPr>
              <a:t>.201</a:t>
            </a:r>
            <a:r>
              <a:rPr lang="ru-RU" sz="1600" spc="-5" dirty="0" smtClean="0">
                <a:latin typeface="Times New Roman"/>
                <a:cs typeface="Times New Roman"/>
              </a:rPr>
              <a:t>5</a:t>
            </a:r>
            <a:r>
              <a:rPr sz="1600" spc="-5" smtClean="0">
                <a:latin typeface="Times New Roman"/>
                <a:cs typeface="Times New Roman"/>
              </a:rPr>
              <a:t> </a:t>
            </a:r>
            <a:r>
              <a:rPr sz="1600" spc="-5">
                <a:latin typeface="Times New Roman"/>
                <a:cs typeface="Times New Roman"/>
              </a:rPr>
              <a:t>№  </a:t>
            </a:r>
            <a:r>
              <a:rPr lang="ru-RU" sz="1600" spc="-5" dirty="0" smtClean="0">
                <a:latin typeface="Times New Roman"/>
                <a:cs typeface="Times New Roman"/>
              </a:rPr>
              <a:t>83</a:t>
            </a:r>
            <a:r>
              <a:rPr sz="1600" smtClean="0"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04788" y="3670427"/>
            <a:ext cx="1053465" cy="735965"/>
          </a:xfrm>
          <a:custGeom>
            <a:avLst/>
            <a:gdLst/>
            <a:ahLst/>
            <a:cxnLst/>
            <a:rect l="l" t="t" r="r" b="b"/>
            <a:pathLst>
              <a:path w="1053465" h="735964">
                <a:moveTo>
                  <a:pt x="108076" y="287274"/>
                </a:moveTo>
                <a:lnTo>
                  <a:pt x="0" y="627507"/>
                </a:lnTo>
                <a:lnTo>
                  <a:pt x="340233" y="735584"/>
                </a:lnTo>
                <a:lnTo>
                  <a:pt x="282193" y="623443"/>
                </a:lnTo>
                <a:lnTo>
                  <a:pt x="714966" y="399288"/>
                </a:lnTo>
                <a:lnTo>
                  <a:pt x="166115" y="399288"/>
                </a:lnTo>
                <a:lnTo>
                  <a:pt x="108076" y="287274"/>
                </a:lnTo>
                <a:close/>
              </a:path>
              <a:path w="1053465" h="735964">
                <a:moveTo>
                  <a:pt x="937133" y="0"/>
                </a:moveTo>
                <a:lnTo>
                  <a:pt x="166115" y="399288"/>
                </a:lnTo>
                <a:lnTo>
                  <a:pt x="714966" y="399288"/>
                </a:lnTo>
                <a:lnTo>
                  <a:pt x="1053338" y="224028"/>
                </a:lnTo>
                <a:lnTo>
                  <a:pt x="937133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04788" y="3670427"/>
            <a:ext cx="1053465" cy="735965"/>
          </a:xfrm>
          <a:custGeom>
            <a:avLst/>
            <a:gdLst/>
            <a:ahLst/>
            <a:cxnLst/>
            <a:rect l="l" t="t" r="r" b="b"/>
            <a:pathLst>
              <a:path w="1053465" h="735964">
                <a:moveTo>
                  <a:pt x="108076" y="287274"/>
                </a:moveTo>
                <a:lnTo>
                  <a:pt x="166115" y="399288"/>
                </a:lnTo>
                <a:lnTo>
                  <a:pt x="937133" y="0"/>
                </a:lnTo>
                <a:lnTo>
                  <a:pt x="1053338" y="224028"/>
                </a:lnTo>
                <a:lnTo>
                  <a:pt x="282193" y="623443"/>
                </a:lnTo>
                <a:lnTo>
                  <a:pt x="340233" y="735584"/>
                </a:lnTo>
                <a:lnTo>
                  <a:pt x="0" y="627507"/>
                </a:lnTo>
                <a:lnTo>
                  <a:pt x="108076" y="28727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30373" y="2265552"/>
            <a:ext cx="1383030" cy="1898650"/>
          </a:xfrm>
          <a:custGeom>
            <a:avLst/>
            <a:gdLst/>
            <a:ahLst/>
            <a:cxnLst/>
            <a:rect l="l" t="t" r="r" b="b"/>
            <a:pathLst>
              <a:path w="1383029" h="1898650">
                <a:moveTo>
                  <a:pt x="210819" y="0"/>
                </a:moveTo>
                <a:lnTo>
                  <a:pt x="0" y="138937"/>
                </a:lnTo>
                <a:lnTo>
                  <a:pt x="1066673" y="1757426"/>
                </a:lnTo>
                <a:lnTo>
                  <a:pt x="961263" y="1826768"/>
                </a:lnTo>
                <a:lnTo>
                  <a:pt x="1310893" y="1898650"/>
                </a:lnTo>
                <a:lnTo>
                  <a:pt x="1368493" y="1618488"/>
                </a:lnTo>
                <a:lnTo>
                  <a:pt x="1277365" y="1618488"/>
                </a:lnTo>
                <a:lnTo>
                  <a:pt x="210819" y="0"/>
                </a:lnTo>
                <a:close/>
              </a:path>
              <a:path w="1383029" h="1898650">
                <a:moveTo>
                  <a:pt x="1382776" y="1549019"/>
                </a:moveTo>
                <a:lnTo>
                  <a:pt x="1277365" y="1618488"/>
                </a:lnTo>
                <a:lnTo>
                  <a:pt x="1368493" y="1618488"/>
                </a:lnTo>
                <a:lnTo>
                  <a:pt x="1382776" y="1549019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30373" y="2265552"/>
            <a:ext cx="1383030" cy="1898650"/>
          </a:xfrm>
          <a:custGeom>
            <a:avLst/>
            <a:gdLst/>
            <a:ahLst/>
            <a:cxnLst/>
            <a:rect l="l" t="t" r="r" b="b"/>
            <a:pathLst>
              <a:path w="1383029" h="1898650">
                <a:moveTo>
                  <a:pt x="961263" y="1826768"/>
                </a:moveTo>
                <a:lnTo>
                  <a:pt x="1066673" y="1757426"/>
                </a:lnTo>
                <a:lnTo>
                  <a:pt x="0" y="138937"/>
                </a:lnTo>
                <a:lnTo>
                  <a:pt x="210819" y="0"/>
                </a:lnTo>
                <a:lnTo>
                  <a:pt x="1277365" y="1618488"/>
                </a:lnTo>
                <a:lnTo>
                  <a:pt x="1382776" y="1549019"/>
                </a:lnTo>
                <a:lnTo>
                  <a:pt x="1310893" y="1898650"/>
                </a:lnTo>
                <a:lnTo>
                  <a:pt x="961263" y="18267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15311" y="4122420"/>
            <a:ext cx="1056640" cy="726440"/>
          </a:xfrm>
          <a:custGeom>
            <a:avLst/>
            <a:gdLst/>
            <a:ahLst/>
            <a:cxnLst/>
            <a:rect l="l" t="t" r="r" b="b"/>
            <a:pathLst>
              <a:path w="1056639" h="726439">
                <a:moveTo>
                  <a:pt x="113156" y="0"/>
                </a:moveTo>
                <a:lnTo>
                  <a:pt x="0" y="226567"/>
                </a:lnTo>
                <a:lnTo>
                  <a:pt x="773176" y="612901"/>
                </a:lnTo>
                <a:lnTo>
                  <a:pt x="716661" y="726185"/>
                </a:lnTo>
                <a:lnTo>
                  <a:pt x="1056386" y="612774"/>
                </a:lnTo>
                <a:lnTo>
                  <a:pt x="980764" y="386333"/>
                </a:lnTo>
                <a:lnTo>
                  <a:pt x="886460" y="386333"/>
                </a:lnTo>
                <a:lnTo>
                  <a:pt x="113156" y="0"/>
                </a:lnTo>
                <a:close/>
              </a:path>
              <a:path w="1056639" h="726439">
                <a:moveTo>
                  <a:pt x="942975" y="273176"/>
                </a:moveTo>
                <a:lnTo>
                  <a:pt x="886460" y="386333"/>
                </a:lnTo>
                <a:lnTo>
                  <a:pt x="980764" y="386333"/>
                </a:lnTo>
                <a:lnTo>
                  <a:pt x="942975" y="273176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15311" y="4122420"/>
            <a:ext cx="1056640" cy="726440"/>
          </a:xfrm>
          <a:custGeom>
            <a:avLst/>
            <a:gdLst/>
            <a:ahLst/>
            <a:cxnLst/>
            <a:rect l="l" t="t" r="r" b="b"/>
            <a:pathLst>
              <a:path w="1056639" h="726439">
                <a:moveTo>
                  <a:pt x="716661" y="726185"/>
                </a:moveTo>
                <a:lnTo>
                  <a:pt x="773176" y="612901"/>
                </a:lnTo>
                <a:lnTo>
                  <a:pt x="0" y="226567"/>
                </a:lnTo>
                <a:lnTo>
                  <a:pt x="113156" y="0"/>
                </a:lnTo>
                <a:lnTo>
                  <a:pt x="886460" y="386333"/>
                </a:lnTo>
                <a:lnTo>
                  <a:pt x="942975" y="273176"/>
                </a:lnTo>
                <a:lnTo>
                  <a:pt x="1056386" y="612774"/>
                </a:lnTo>
                <a:lnTo>
                  <a:pt x="716661" y="72618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68546" y="2366391"/>
            <a:ext cx="976630" cy="1694180"/>
          </a:xfrm>
          <a:custGeom>
            <a:avLst/>
            <a:gdLst/>
            <a:ahLst/>
            <a:cxnLst/>
            <a:rect l="l" t="t" r="r" b="b"/>
            <a:pathLst>
              <a:path w="976629" h="1694179">
                <a:moveTo>
                  <a:pt x="231266" y="0"/>
                </a:moveTo>
                <a:lnTo>
                  <a:pt x="0" y="103250"/>
                </a:lnTo>
                <a:lnTo>
                  <a:pt x="629665" y="1514602"/>
                </a:lnTo>
                <a:lnTo>
                  <a:pt x="514095" y="1566164"/>
                </a:lnTo>
                <a:lnTo>
                  <a:pt x="848487" y="1694180"/>
                </a:lnTo>
                <a:lnTo>
                  <a:pt x="956763" y="1411351"/>
                </a:lnTo>
                <a:lnTo>
                  <a:pt x="860932" y="1411351"/>
                </a:lnTo>
                <a:lnTo>
                  <a:pt x="231266" y="0"/>
                </a:lnTo>
                <a:close/>
              </a:path>
              <a:path w="976629" h="1694179">
                <a:moveTo>
                  <a:pt x="976502" y="1359789"/>
                </a:moveTo>
                <a:lnTo>
                  <a:pt x="860932" y="1411351"/>
                </a:lnTo>
                <a:lnTo>
                  <a:pt x="956763" y="1411351"/>
                </a:lnTo>
                <a:lnTo>
                  <a:pt x="976502" y="1359789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68546" y="2366391"/>
            <a:ext cx="976630" cy="1694180"/>
          </a:xfrm>
          <a:custGeom>
            <a:avLst/>
            <a:gdLst/>
            <a:ahLst/>
            <a:cxnLst/>
            <a:rect l="l" t="t" r="r" b="b"/>
            <a:pathLst>
              <a:path w="976629" h="1694179">
                <a:moveTo>
                  <a:pt x="514095" y="1566164"/>
                </a:moveTo>
                <a:lnTo>
                  <a:pt x="629665" y="1514602"/>
                </a:lnTo>
                <a:lnTo>
                  <a:pt x="0" y="103250"/>
                </a:lnTo>
                <a:lnTo>
                  <a:pt x="231266" y="0"/>
                </a:lnTo>
                <a:lnTo>
                  <a:pt x="860932" y="1411351"/>
                </a:lnTo>
                <a:lnTo>
                  <a:pt x="976502" y="1359789"/>
                </a:lnTo>
                <a:lnTo>
                  <a:pt x="848487" y="1694180"/>
                </a:lnTo>
                <a:lnTo>
                  <a:pt x="514095" y="156616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0900" y="1511236"/>
            <a:ext cx="5334000" cy="1128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69489" y="1729613"/>
            <a:ext cx="403923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0165" marR="5080" indent="-1308100">
              <a:lnSpc>
                <a:spcPct val="100000"/>
              </a:lnSpc>
            </a:pPr>
            <a:r>
              <a:rPr sz="2000" b="1" spc="-10" dirty="0">
                <a:latin typeface="Constantia"/>
                <a:cs typeface="Constantia"/>
              </a:rPr>
              <a:t>Бюджетная </a:t>
            </a:r>
            <a:r>
              <a:rPr sz="2000" b="1" dirty="0">
                <a:latin typeface="Constantia"/>
                <a:cs typeface="Constantia"/>
              </a:rPr>
              <a:t>система</a:t>
            </a:r>
            <a:r>
              <a:rPr sz="2000" b="1" spc="-229" dirty="0">
                <a:latin typeface="Constantia"/>
                <a:cs typeface="Constantia"/>
              </a:rPr>
              <a:t> </a:t>
            </a:r>
            <a:r>
              <a:rPr sz="2000" b="1" spc="-15" dirty="0">
                <a:latin typeface="Constantia"/>
                <a:cs typeface="Constantia"/>
              </a:rPr>
              <a:t>Российской  </a:t>
            </a:r>
            <a:r>
              <a:rPr sz="2000" b="1" spc="-5" dirty="0">
                <a:latin typeface="Constantia"/>
                <a:cs typeface="Constantia"/>
              </a:rPr>
              <a:t>Федерации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2968625"/>
            <a:ext cx="1420876" cy="120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5310" y="3146805"/>
            <a:ext cx="978535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800" b="1" dirty="0">
                <a:latin typeface="Constantia"/>
                <a:cs typeface="Constantia"/>
              </a:rPr>
              <a:t>ф</a:t>
            </a:r>
            <a:r>
              <a:rPr sz="1800" b="1" spc="5" dirty="0">
                <a:latin typeface="Constantia"/>
                <a:cs typeface="Constantia"/>
              </a:rPr>
              <a:t>е</a:t>
            </a:r>
            <a:r>
              <a:rPr sz="1800" b="1" spc="-15" dirty="0">
                <a:latin typeface="Constantia"/>
                <a:cs typeface="Constantia"/>
              </a:rPr>
              <a:t>д</a:t>
            </a:r>
            <a:r>
              <a:rPr sz="1800" b="1" dirty="0">
                <a:latin typeface="Constantia"/>
                <a:cs typeface="Constantia"/>
              </a:rPr>
              <a:t>ерал  ьный  </a:t>
            </a:r>
            <a:r>
              <a:rPr sz="1800" b="1" spc="-15" dirty="0">
                <a:latin typeface="Constantia"/>
                <a:cs typeface="Constantia"/>
              </a:rPr>
              <a:t>бюджет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63700" y="2968625"/>
            <a:ext cx="1927225" cy="1279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61185" y="2957321"/>
            <a:ext cx="1534795" cy="1302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400" b="1" spc="-10" dirty="0">
                <a:latin typeface="Constantia"/>
                <a:cs typeface="Constantia"/>
              </a:rPr>
              <a:t>бюджеты  </a:t>
            </a:r>
            <a:r>
              <a:rPr sz="1400" b="1" spc="-40" dirty="0">
                <a:latin typeface="Constantia"/>
                <a:cs typeface="Constantia"/>
              </a:rPr>
              <a:t>г</a:t>
            </a:r>
            <a:r>
              <a:rPr sz="1400" b="1" dirty="0">
                <a:latin typeface="Constantia"/>
                <a:cs typeface="Constantia"/>
              </a:rPr>
              <a:t>о</a:t>
            </a:r>
            <a:r>
              <a:rPr sz="1400" b="1" spc="10" dirty="0">
                <a:latin typeface="Constantia"/>
                <a:cs typeface="Constantia"/>
              </a:rPr>
              <a:t>с</a:t>
            </a:r>
            <a:r>
              <a:rPr sz="1400" b="1" spc="-60" dirty="0">
                <a:latin typeface="Constantia"/>
                <a:cs typeface="Constantia"/>
              </a:rPr>
              <a:t>у</a:t>
            </a:r>
            <a:r>
              <a:rPr sz="1400" b="1" dirty="0">
                <a:latin typeface="Constantia"/>
                <a:cs typeface="Constantia"/>
              </a:rPr>
              <a:t>дар</a:t>
            </a:r>
            <a:r>
              <a:rPr sz="1400" b="1" spc="-10" dirty="0">
                <a:latin typeface="Constantia"/>
                <a:cs typeface="Constantia"/>
              </a:rPr>
              <a:t>с</a:t>
            </a:r>
            <a:r>
              <a:rPr sz="1400" b="1" spc="-15" dirty="0">
                <a:latin typeface="Constantia"/>
                <a:cs typeface="Constantia"/>
              </a:rPr>
              <a:t>т</a:t>
            </a:r>
            <a:r>
              <a:rPr sz="1400" b="1" dirty="0">
                <a:latin typeface="Constantia"/>
                <a:cs typeface="Constantia"/>
              </a:rPr>
              <a:t>вен</a:t>
            </a:r>
            <a:r>
              <a:rPr sz="1400" b="1" spc="-10" dirty="0">
                <a:latin typeface="Constantia"/>
                <a:cs typeface="Constantia"/>
              </a:rPr>
              <a:t>ны</a:t>
            </a:r>
            <a:r>
              <a:rPr sz="1400" b="1" dirty="0">
                <a:latin typeface="Constantia"/>
                <a:cs typeface="Constantia"/>
              </a:rPr>
              <a:t>х  </a:t>
            </a:r>
            <a:r>
              <a:rPr sz="1400" b="1" spc="-5" dirty="0">
                <a:latin typeface="Constantia"/>
                <a:cs typeface="Constantia"/>
              </a:rPr>
              <a:t>внебюджетных  фондов  </a:t>
            </a:r>
            <a:r>
              <a:rPr sz="1400" b="1" spc="-10" dirty="0">
                <a:latin typeface="Constantia"/>
                <a:cs typeface="Constantia"/>
              </a:rPr>
              <a:t>Российской  </a:t>
            </a:r>
            <a:r>
              <a:rPr sz="1400" b="1" spc="-5" dirty="0">
                <a:latin typeface="Constantia"/>
                <a:cs typeface="Constantia"/>
              </a:rPr>
              <a:t>Федерации</a:t>
            </a:r>
            <a:endParaRPr sz="14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81476" y="2968625"/>
            <a:ext cx="1639824" cy="1206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03345" y="3073146"/>
            <a:ext cx="1194435" cy="998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 </a:t>
            </a:r>
            <a:r>
              <a:rPr sz="1600" b="1" spc="-5" dirty="0">
                <a:latin typeface="Constantia"/>
                <a:cs typeface="Constantia"/>
              </a:rPr>
              <a:t>субъектов  </a:t>
            </a:r>
            <a:r>
              <a:rPr sz="1600" b="1" spc="-60" dirty="0">
                <a:latin typeface="Constantia"/>
                <a:cs typeface="Constantia"/>
              </a:rPr>
              <a:t>Р</a:t>
            </a:r>
            <a:r>
              <a:rPr sz="1600" b="1" spc="-5" dirty="0">
                <a:latin typeface="Constantia"/>
                <a:cs typeface="Constantia"/>
              </a:rPr>
              <a:t>о</a:t>
            </a:r>
            <a:r>
              <a:rPr sz="1600" b="1" spc="-45" dirty="0">
                <a:latin typeface="Constantia"/>
                <a:cs typeface="Constantia"/>
              </a:rPr>
              <a:t>с</a:t>
            </a:r>
            <a:r>
              <a:rPr sz="1600" b="1" spc="-5" dirty="0">
                <a:latin typeface="Constantia"/>
                <a:cs typeface="Constantia"/>
              </a:rPr>
              <a:t>с</a:t>
            </a:r>
            <a:r>
              <a:rPr sz="1600" b="1" spc="-15" dirty="0">
                <a:latin typeface="Constantia"/>
                <a:cs typeface="Constantia"/>
              </a:rPr>
              <a:t>и</a:t>
            </a:r>
            <a:r>
              <a:rPr sz="1600" b="1" spc="-5" dirty="0">
                <a:latin typeface="Constantia"/>
                <a:cs typeface="Constantia"/>
              </a:rPr>
              <a:t>й</a:t>
            </a:r>
            <a:r>
              <a:rPr sz="1600" b="1" spc="-15" dirty="0">
                <a:latin typeface="Constantia"/>
                <a:cs typeface="Constantia"/>
              </a:rPr>
              <a:t>с</a:t>
            </a:r>
            <a:r>
              <a:rPr sz="1600" b="1" spc="-45" dirty="0">
                <a:latin typeface="Constantia"/>
                <a:cs typeface="Constantia"/>
              </a:rPr>
              <a:t>к</a:t>
            </a:r>
            <a:r>
              <a:rPr sz="1600" b="1" spc="-5" dirty="0">
                <a:latin typeface="Constantia"/>
                <a:cs typeface="Constantia"/>
              </a:rPr>
              <a:t>ой  </a:t>
            </a:r>
            <a:r>
              <a:rPr sz="1600" b="1" spc="-10" dirty="0">
                <a:latin typeface="Constantia"/>
                <a:cs typeface="Constantia"/>
              </a:rPr>
              <a:t>Федерации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07025" y="2968625"/>
            <a:ext cx="2073275" cy="14937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626734" y="2851784"/>
            <a:ext cx="1635125" cy="1730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" algn="ctr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 </a:t>
            </a:r>
            <a:r>
              <a:rPr sz="1600" b="1" spc="-10" dirty="0">
                <a:latin typeface="Constantia"/>
                <a:cs typeface="Constantia"/>
              </a:rPr>
              <a:t>территориальн  </a:t>
            </a:r>
            <a:r>
              <a:rPr sz="1600" b="1" spc="-5" dirty="0">
                <a:latin typeface="Constantia"/>
                <a:cs typeface="Constantia"/>
              </a:rPr>
              <a:t>ых          </a:t>
            </a:r>
            <a:r>
              <a:rPr sz="1600" b="1" spc="-40" dirty="0">
                <a:latin typeface="Constantia"/>
                <a:cs typeface="Constantia"/>
              </a:rPr>
              <a:t>г</a:t>
            </a:r>
            <a:r>
              <a:rPr sz="1600" b="1" spc="-5" dirty="0">
                <a:latin typeface="Constantia"/>
                <a:cs typeface="Constantia"/>
              </a:rPr>
              <a:t>о</a:t>
            </a:r>
            <a:r>
              <a:rPr sz="1600" b="1" dirty="0">
                <a:latin typeface="Constantia"/>
                <a:cs typeface="Constantia"/>
              </a:rPr>
              <a:t>с</a:t>
            </a:r>
            <a:r>
              <a:rPr sz="1600" b="1" spc="-80" dirty="0">
                <a:latin typeface="Constantia"/>
                <a:cs typeface="Constantia"/>
              </a:rPr>
              <a:t>у</a:t>
            </a:r>
            <a:r>
              <a:rPr sz="1600" b="1" spc="-5" dirty="0">
                <a:latin typeface="Constantia"/>
                <a:cs typeface="Constantia"/>
              </a:rPr>
              <a:t>да</a:t>
            </a:r>
            <a:r>
              <a:rPr sz="1600" b="1" spc="-15" dirty="0">
                <a:latin typeface="Constantia"/>
                <a:cs typeface="Constantia"/>
              </a:rPr>
              <a:t>р</a:t>
            </a:r>
            <a:r>
              <a:rPr sz="1600" b="1" spc="-5" dirty="0">
                <a:latin typeface="Constantia"/>
                <a:cs typeface="Constantia"/>
              </a:rPr>
              <a:t>с</a:t>
            </a:r>
            <a:r>
              <a:rPr sz="1600" b="1" spc="-15" dirty="0">
                <a:latin typeface="Constantia"/>
                <a:cs typeface="Constantia"/>
              </a:rPr>
              <a:t>т</a:t>
            </a:r>
            <a:r>
              <a:rPr sz="1600" b="1" spc="-5" dirty="0">
                <a:latin typeface="Constantia"/>
                <a:cs typeface="Constantia"/>
              </a:rPr>
              <a:t>в</a:t>
            </a:r>
            <a:r>
              <a:rPr sz="1600" b="1" dirty="0">
                <a:latin typeface="Constantia"/>
                <a:cs typeface="Constantia"/>
              </a:rPr>
              <a:t>е</a:t>
            </a:r>
            <a:r>
              <a:rPr sz="1600" b="1" spc="-5" dirty="0">
                <a:latin typeface="Constantia"/>
                <a:cs typeface="Constantia"/>
              </a:rPr>
              <a:t>нны  х               </a:t>
            </a:r>
            <a:r>
              <a:rPr sz="1600" b="1" spc="-10" dirty="0">
                <a:latin typeface="Constantia"/>
                <a:cs typeface="Constantia"/>
              </a:rPr>
              <a:t>внебюджетных  </a:t>
            </a:r>
            <a:r>
              <a:rPr sz="1600" b="1" spc="-5" dirty="0">
                <a:latin typeface="Constantia"/>
                <a:cs typeface="Constantia"/>
              </a:rPr>
              <a:t>фондов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70851" y="3041650"/>
            <a:ext cx="1420749" cy="12810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84338" y="3255517"/>
            <a:ext cx="998219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b="1" dirty="0">
                <a:latin typeface="Constantia"/>
                <a:cs typeface="Constantia"/>
              </a:rPr>
              <a:t>м</a:t>
            </a:r>
            <a:r>
              <a:rPr sz="1800" b="1" spc="5" dirty="0">
                <a:latin typeface="Constantia"/>
                <a:cs typeface="Constantia"/>
              </a:rPr>
              <a:t>е</a:t>
            </a:r>
            <a:r>
              <a:rPr sz="1800" b="1" dirty="0">
                <a:latin typeface="Constantia"/>
                <a:cs typeface="Constantia"/>
              </a:rPr>
              <a:t>стные  </a:t>
            </a:r>
            <a:r>
              <a:rPr sz="1800" b="1" spc="-20" dirty="0">
                <a:latin typeface="Constantia"/>
                <a:cs typeface="Constantia"/>
              </a:rPr>
              <a:t>бюджет  </a:t>
            </a:r>
            <a:r>
              <a:rPr sz="1800" b="1" spc="-5" dirty="0">
                <a:latin typeface="Constantia"/>
                <a:cs typeface="Constantia"/>
              </a:rPr>
              <a:t>ы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59301" y="4962523"/>
            <a:ext cx="2249424" cy="18097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40200" y="5013261"/>
            <a:ext cx="2087880" cy="1656080"/>
          </a:xfrm>
          <a:custGeom>
            <a:avLst/>
            <a:gdLst/>
            <a:ahLst/>
            <a:cxnLst/>
            <a:rect l="l" t="t" r="r" b="b"/>
            <a:pathLst>
              <a:path w="2087879" h="1656079">
                <a:moveTo>
                  <a:pt x="0" y="1655826"/>
                </a:moveTo>
                <a:lnTo>
                  <a:pt x="2087499" y="1655826"/>
                </a:lnTo>
                <a:lnTo>
                  <a:pt x="2087499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348098" y="5463946"/>
            <a:ext cx="1677035" cy="75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 </a:t>
            </a:r>
            <a:r>
              <a:rPr sz="1600" b="1" spc="-5" dirty="0">
                <a:latin typeface="Constantia"/>
                <a:cs typeface="Constantia"/>
              </a:rPr>
              <a:t>муни</a:t>
            </a:r>
            <a:r>
              <a:rPr sz="1600" b="1" spc="-15" dirty="0">
                <a:latin typeface="Constantia"/>
                <a:cs typeface="Constantia"/>
              </a:rPr>
              <a:t>ц</a:t>
            </a:r>
            <a:r>
              <a:rPr sz="1600" b="1" spc="-5" dirty="0">
                <a:latin typeface="Constantia"/>
                <a:cs typeface="Constantia"/>
              </a:rPr>
              <a:t>ипал</a:t>
            </a:r>
            <a:r>
              <a:rPr sz="1600" b="1" spc="-15" dirty="0">
                <a:latin typeface="Constantia"/>
                <a:cs typeface="Constantia"/>
              </a:rPr>
              <a:t>ь</a:t>
            </a:r>
            <a:r>
              <a:rPr sz="1600" b="1" spc="0" dirty="0">
                <a:latin typeface="Constantia"/>
                <a:cs typeface="Constantia"/>
              </a:rPr>
              <a:t>н</a:t>
            </a:r>
            <a:r>
              <a:rPr sz="1600" b="1" spc="-5" dirty="0">
                <a:latin typeface="Constantia"/>
                <a:cs typeface="Constantia"/>
              </a:rPr>
              <a:t>ых  районов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55775" y="4962523"/>
            <a:ext cx="2103501" cy="18097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35150" y="5013261"/>
            <a:ext cx="1945005" cy="1656080"/>
          </a:xfrm>
          <a:custGeom>
            <a:avLst/>
            <a:gdLst/>
            <a:ahLst/>
            <a:cxnLst/>
            <a:rect l="l" t="t" r="r" b="b"/>
            <a:pathLst>
              <a:path w="1945004" h="1656079">
                <a:moveTo>
                  <a:pt x="0" y="1655826"/>
                </a:moveTo>
                <a:lnTo>
                  <a:pt x="1944751" y="1655826"/>
                </a:lnTo>
                <a:lnTo>
                  <a:pt x="1944751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835150" y="5013261"/>
            <a:ext cx="1945005" cy="165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461009" marR="447040" indent="39370" algn="just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 </a:t>
            </a:r>
            <a:r>
              <a:rPr sz="1600" b="1" spc="-40" dirty="0">
                <a:latin typeface="Constantia"/>
                <a:cs typeface="Constantia"/>
              </a:rPr>
              <a:t>г</a:t>
            </a:r>
            <a:r>
              <a:rPr sz="1600" b="1" spc="-5" dirty="0">
                <a:latin typeface="Constantia"/>
                <a:cs typeface="Constantia"/>
              </a:rPr>
              <a:t>ор</a:t>
            </a:r>
            <a:r>
              <a:rPr sz="1600" b="1" spc="-50" dirty="0">
                <a:latin typeface="Constantia"/>
                <a:cs typeface="Constantia"/>
              </a:rPr>
              <a:t>о</a:t>
            </a:r>
            <a:r>
              <a:rPr sz="1600" b="1" spc="-20" dirty="0">
                <a:latin typeface="Constantia"/>
                <a:cs typeface="Constantia"/>
              </a:rPr>
              <a:t>д</a:t>
            </a:r>
            <a:r>
              <a:rPr sz="1600" b="1" spc="-5" dirty="0">
                <a:latin typeface="Constantia"/>
                <a:cs typeface="Constantia"/>
              </a:rPr>
              <a:t>ских  </a:t>
            </a:r>
            <a:r>
              <a:rPr sz="1600" b="1" spc="-15" dirty="0">
                <a:latin typeface="Constantia"/>
                <a:cs typeface="Constantia"/>
              </a:rPr>
              <a:t>округов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64351" y="4962523"/>
            <a:ext cx="2646299" cy="1816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43726" y="5013261"/>
            <a:ext cx="2484755" cy="1656080"/>
          </a:xfrm>
          <a:custGeom>
            <a:avLst/>
            <a:gdLst/>
            <a:ahLst/>
            <a:cxnLst/>
            <a:rect l="l" t="t" r="r" b="b"/>
            <a:pathLst>
              <a:path w="2484754" h="1656079">
                <a:moveTo>
                  <a:pt x="0" y="1655826"/>
                </a:moveTo>
                <a:lnTo>
                  <a:pt x="2484374" y="1655826"/>
                </a:lnTo>
                <a:lnTo>
                  <a:pt x="2484374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578854" y="5479186"/>
            <a:ext cx="2219960" cy="51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" marR="5080" indent="-86995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городских</a:t>
            </a:r>
            <a:r>
              <a:rPr sz="1600" b="1" spc="-140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и  </a:t>
            </a:r>
            <a:r>
              <a:rPr sz="1600" b="1" spc="-15" dirty="0">
                <a:latin typeface="Constantia"/>
                <a:cs typeface="Constantia"/>
              </a:rPr>
              <a:t>сельских</a:t>
            </a:r>
            <a:r>
              <a:rPr sz="1600" b="1" spc="-85" dirty="0">
                <a:latin typeface="Constantia"/>
                <a:cs typeface="Constantia"/>
              </a:rPr>
              <a:t> </a:t>
            </a:r>
            <a:r>
              <a:rPr sz="1600" b="1" spc="-10" dirty="0">
                <a:latin typeface="Constantia"/>
                <a:cs typeface="Constantia"/>
              </a:rPr>
              <a:t>поселений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93776" y="2505455"/>
            <a:ext cx="4311396" cy="7223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68295" y="2505455"/>
            <a:ext cx="2436876" cy="7178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11396" y="2519172"/>
            <a:ext cx="516636" cy="7086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22291" y="2505455"/>
            <a:ext cx="2075688" cy="7223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49140" y="2505455"/>
            <a:ext cx="4023360" cy="7909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12948" y="4253484"/>
            <a:ext cx="5346192" cy="9296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03575" y="4280027"/>
            <a:ext cx="5078730" cy="708025"/>
          </a:xfrm>
          <a:custGeom>
            <a:avLst/>
            <a:gdLst/>
            <a:ahLst/>
            <a:cxnLst/>
            <a:rect l="l" t="t" r="r" b="b"/>
            <a:pathLst>
              <a:path w="5078730" h="708025">
                <a:moveTo>
                  <a:pt x="92710" y="590550"/>
                </a:moveTo>
                <a:lnTo>
                  <a:pt x="0" y="661924"/>
                </a:lnTo>
                <a:lnTo>
                  <a:pt x="107696" y="707517"/>
                </a:lnTo>
                <a:lnTo>
                  <a:pt x="115062" y="704469"/>
                </a:lnTo>
                <a:lnTo>
                  <a:pt x="117855" y="697992"/>
                </a:lnTo>
                <a:lnTo>
                  <a:pt x="120650" y="691642"/>
                </a:lnTo>
                <a:lnTo>
                  <a:pt x="117601" y="684149"/>
                </a:lnTo>
                <a:lnTo>
                  <a:pt x="87430" y="671322"/>
                </a:lnTo>
                <a:lnTo>
                  <a:pt x="26543" y="671322"/>
                </a:lnTo>
                <a:lnTo>
                  <a:pt x="23368" y="646049"/>
                </a:lnTo>
                <a:lnTo>
                  <a:pt x="69917" y="640096"/>
                </a:lnTo>
                <a:lnTo>
                  <a:pt x="102615" y="614934"/>
                </a:lnTo>
                <a:lnTo>
                  <a:pt x="108203" y="610743"/>
                </a:lnTo>
                <a:lnTo>
                  <a:pt x="109220" y="602742"/>
                </a:lnTo>
                <a:lnTo>
                  <a:pt x="104901" y="597154"/>
                </a:lnTo>
                <a:lnTo>
                  <a:pt x="100711" y="591566"/>
                </a:lnTo>
                <a:lnTo>
                  <a:pt x="92710" y="590550"/>
                </a:lnTo>
                <a:close/>
              </a:path>
              <a:path w="5078730" h="708025">
                <a:moveTo>
                  <a:pt x="69917" y="640096"/>
                </a:moveTo>
                <a:lnTo>
                  <a:pt x="23368" y="646049"/>
                </a:lnTo>
                <a:lnTo>
                  <a:pt x="26543" y="671322"/>
                </a:lnTo>
                <a:lnTo>
                  <a:pt x="46401" y="668782"/>
                </a:lnTo>
                <a:lnTo>
                  <a:pt x="32638" y="668782"/>
                </a:lnTo>
                <a:lnTo>
                  <a:pt x="29844" y="646938"/>
                </a:lnTo>
                <a:lnTo>
                  <a:pt x="61025" y="646938"/>
                </a:lnTo>
                <a:lnTo>
                  <a:pt x="69917" y="640096"/>
                </a:lnTo>
                <a:close/>
              </a:path>
              <a:path w="5078730" h="708025">
                <a:moveTo>
                  <a:pt x="73305" y="665340"/>
                </a:moveTo>
                <a:lnTo>
                  <a:pt x="26543" y="671322"/>
                </a:lnTo>
                <a:lnTo>
                  <a:pt x="87430" y="671322"/>
                </a:lnTo>
                <a:lnTo>
                  <a:pt x="73305" y="665340"/>
                </a:lnTo>
                <a:close/>
              </a:path>
              <a:path w="5078730" h="708025">
                <a:moveTo>
                  <a:pt x="29844" y="646938"/>
                </a:moveTo>
                <a:lnTo>
                  <a:pt x="32638" y="668782"/>
                </a:lnTo>
                <a:lnTo>
                  <a:pt x="49958" y="655454"/>
                </a:lnTo>
                <a:lnTo>
                  <a:pt x="29844" y="646938"/>
                </a:lnTo>
                <a:close/>
              </a:path>
              <a:path w="5078730" h="708025">
                <a:moveTo>
                  <a:pt x="49958" y="655454"/>
                </a:moveTo>
                <a:lnTo>
                  <a:pt x="32638" y="668782"/>
                </a:lnTo>
                <a:lnTo>
                  <a:pt x="46401" y="668782"/>
                </a:lnTo>
                <a:lnTo>
                  <a:pt x="73305" y="665340"/>
                </a:lnTo>
                <a:lnTo>
                  <a:pt x="49958" y="655454"/>
                </a:lnTo>
                <a:close/>
              </a:path>
              <a:path w="5078730" h="708025">
                <a:moveTo>
                  <a:pt x="5075174" y="0"/>
                </a:moveTo>
                <a:lnTo>
                  <a:pt x="69917" y="640096"/>
                </a:lnTo>
                <a:lnTo>
                  <a:pt x="49958" y="655454"/>
                </a:lnTo>
                <a:lnTo>
                  <a:pt x="73305" y="665340"/>
                </a:lnTo>
                <a:lnTo>
                  <a:pt x="5078476" y="25146"/>
                </a:lnTo>
                <a:lnTo>
                  <a:pt x="5075174" y="0"/>
                </a:lnTo>
                <a:close/>
              </a:path>
              <a:path w="5078730" h="708025">
                <a:moveTo>
                  <a:pt x="61025" y="646938"/>
                </a:moveTo>
                <a:lnTo>
                  <a:pt x="29844" y="646938"/>
                </a:lnTo>
                <a:lnTo>
                  <a:pt x="49958" y="655454"/>
                </a:lnTo>
                <a:lnTo>
                  <a:pt x="61025" y="646938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94147" y="4253484"/>
            <a:ext cx="3366515" cy="10012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84775" y="4280280"/>
            <a:ext cx="3098800" cy="767715"/>
          </a:xfrm>
          <a:custGeom>
            <a:avLst/>
            <a:gdLst/>
            <a:ahLst/>
            <a:cxnLst/>
            <a:rect l="l" t="t" r="r" b="b"/>
            <a:pathLst>
              <a:path w="3098800" h="767714">
                <a:moveTo>
                  <a:pt x="84962" y="652780"/>
                </a:moveTo>
                <a:lnTo>
                  <a:pt x="79883" y="657479"/>
                </a:lnTo>
                <a:lnTo>
                  <a:pt x="0" y="733044"/>
                </a:lnTo>
                <a:lnTo>
                  <a:pt x="105028" y="765429"/>
                </a:lnTo>
                <a:lnTo>
                  <a:pt x="111760" y="767588"/>
                </a:lnTo>
                <a:lnTo>
                  <a:pt x="118872" y="763778"/>
                </a:lnTo>
                <a:lnTo>
                  <a:pt x="120903" y="757047"/>
                </a:lnTo>
                <a:lnTo>
                  <a:pt x="122936" y="750443"/>
                </a:lnTo>
                <a:lnTo>
                  <a:pt x="119252" y="743331"/>
                </a:lnTo>
                <a:lnTo>
                  <a:pt x="112522" y="741172"/>
                </a:lnTo>
                <a:lnTo>
                  <a:pt x="107974" y="739775"/>
                </a:lnTo>
                <a:lnTo>
                  <a:pt x="27304" y="739775"/>
                </a:lnTo>
                <a:lnTo>
                  <a:pt x="21589" y="715010"/>
                </a:lnTo>
                <a:lnTo>
                  <a:pt x="67261" y="704376"/>
                </a:lnTo>
                <a:lnTo>
                  <a:pt x="97282" y="676021"/>
                </a:lnTo>
                <a:lnTo>
                  <a:pt x="102488" y="671195"/>
                </a:lnTo>
                <a:lnTo>
                  <a:pt x="102615" y="663194"/>
                </a:lnTo>
                <a:lnTo>
                  <a:pt x="97916" y="657987"/>
                </a:lnTo>
                <a:lnTo>
                  <a:pt x="93090" y="652907"/>
                </a:lnTo>
                <a:lnTo>
                  <a:pt x="84962" y="652780"/>
                </a:lnTo>
                <a:close/>
              </a:path>
              <a:path w="3098800" h="767714">
                <a:moveTo>
                  <a:pt x="67261" y="704376"/>
                </a:moveTo>
                <a:lnTo>
                  <a:pt x="21589" y="715010"/>
                </a:lnTo>
                <a:lnTo>
                  <a:pt x="27304" y="739775"/>
                </a:lnTo>
                <a:lnTo>
                  <a:pt x="40940" y="736600"/>
                </a:lnTo>
                <a:lnTo>
                  <a:pt x="33147" y="736600"/>
                </a:lnTo>
                <a:lnTo>
                  <a:pt x="28194" y="715264"/>
                </a:lnTo>
                <a:lnTo>
                  <a:pt x="55735" y="715264"/>
                </a:lnTo>
                <a:lnTo>
                  <a:pt x="67261" y="704376"/>
                </a:lnTo>
                <a:close/>
              </a:path>
              <a:path w="3098800" h="767714">
                <a:moveTo>
                  <a:pt x="73194" y="729089"/>
                </a:moveTo>
                <a:lnTo>
                  <a:pt x="27304" y="739775"/>
                </a:lnTo>
                <a:lnTo>
                  <a:pt x="107974" y="739775"/>
                </a:lnTo>
                <a:lnTo>
                  <a:pt x="73194" y="729089"/>
                </a:lnTo>
                <a:close/>
              </a:path>
              <a:path w="3098800" h="767714">
                <a:moveTo>
                  <a:pt x="28194" y="715264"/>
                </a:moveTo>
                <a:lnTo>
                  <a:pt x="33147" y="736600"/>
                </a:lnTo>
                <a:lnTo>
                  <a:pt x="48975" y="721648"/>
                </a:lnTo>
                <a:lnTo>
                  <a:pt x="28194" y="715264"/>
                </a:lnTo>
                <a:close/>
              </a:path>
              <a:path w="3098800" h="767714">
                <a:moveTo>
                  <a:pt x="48975" y="721648"/>
                </a:moveTo>
                <a:lnTo>
                  <a:pt x="33147" y="736600"/>
                </a:lnTo>
                <a:lnTo>
                  <a:pt x="40940" y="736600"/>
                </a:lnTo>
                <a:lnTo>
                  <a:pt x="73194" y="729089"/>
                </a:lnTo>
                <a:lnTo>
                  <a:pt x="48975" y="721648"/>
                </a:lnTo>
                <a:close/>
              </a:path>
              <a:path w="3098800" h="767714">
                <a:moveTo>
                  <a:pt x="3092704" y="0"/>
                </a:moveTo>
                <a:lnTo>
                  <a:pt x="67261" y="704376"/>
                </a:lnTo>
                <a:lnTo>
                  <a:pt x="48975" y="721648"/>
                </a:lnTo>
                <a:lnTo>
                  <a:pt x="73194" y="729089"/>
                </a:lnTo>
                <a:lnTo>
                  <a:pt x="3098546" y="24638"/>
                </a:lnTo>
                <a:lnTo>
                  <a:pt x="3092704" y="0"/>
                </a:lnTo>
                <a:close/>
              </a:path>
              <a:path w="3098800" h="767714">
                <a:moveTo>
                  <a:pt x="55735" y="715264"/>
                </a:moveTo>
                <a:lnTo>
                  <a:pt x="28194" y="715264"/>
                </a:lnTo>
                <a:lnTo>
                  <a:pt x="48975" y="721648"/>
                </a:lnTo>
                <a:lnTo>
                  <a:pt x="55735" y="715264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36407" y="4261103"/>
            <a:ext cx="533400" cy="10652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02523" y="4288790"/>
            <a:ext cx="290195" cy="796290"/>
          </a:xfrm>
          <a:custGeom>
            <a:avLst/>
            <a:gdLst/>
            <a:ahLst/>
            <a:cxnLst/>
            <a:rect l="l" t="t" r="r" b="b"/>
            <a:pathLst>
              <a:path w="290195" h="796289">
                <a:moveTo>
                  <a:pt x="17906" y="671957"/>
                </a:moveTo>
                <a:lnTo>
                  <a:pt x="4318" y="675005"/>
                </a:lnTo>
                <a:lnTo>
                  <a:pt x="0" y="681863"/>
                </a:lnTo>
                <a:lnTo>
                  <a:pt x="25400" y="796036"/>
                </a:lnTo>
                <a:lnTo>
                  <a:pt x="47786" y="775843"/>
                </a:lnTo>
                <a:lnTo>
                  <a:pt x="45211" y="775843"/>
                </a:lnTo>
                <a:lnTo>
                  <a:pt x="20954" y="768096"/>
                </a:lnTo>
                <a:lnTo>
                  <a:pt x="35235" y="723297"/>
                </a:lnTo>
                <a:lnTo>
                  <a:pt x="24765" y="676275"/>
                </a:lnTo>
                <a:lnTo>
                  <a:pt x="17906" y="671957"/>
                </a:lnTo>
                <a:close/>
              </a:path>
              <a:path w="290195" h="796289">
                <a:moveTo>
                  <a:pt x="35235" y="723297"/>
                </a:moveTo>
                <a:lnTo>
                  <a:pt x="20954" y="768096"/>
                </a:lnTo>
                <a:lnTo>
                  <a:pt x="45211" y="775843"/>
                </a:lnTo>
                <a:lnTo>
                  <a:pt x="47315" y="769239"/>
                </a:lnTo>
                <a:lnTo>
                  <a:pt x="45466" y="769239"/>
                </a:lnTo>
                <a:lnTo>
                  <a:pt x="24637" y="762635"/>
                </a:lnTo>
                <a:lnTo>
                  <a:pt x="40749" y="748059"/>
                </a:lnTo>
                <a:lnTo>
                  <a:pt x="35235" y="723297"/>
                </a:lnTo>
                <a:close/>
              </a:path>
              <a:path w="290195" h="796289">
                <a:moveTo>
                  <a:pt x="95250" y="698754"/>
                </a:moveTo>
                <a:lnTo>
                  <a:pt x="59453" y="731138"/>
                </a:lnTo>
                <a:lnTo>
                  <a:pt x="45211" y="775843"/>
                </a:lnTo>
                <a:lnTo>
                  <a:pt x="47786" y="775843"/>
                </a:lnTo>
                <a:lnTo>
                  <a:pt x="112268" y="717677"/>
                </a:lnTo>
                <a:lnTo>
                  <a:pt x="112649" y="709549"/>
                </a:lnTo>
                <a:lnTo>
                  <a:pt x="103250" y="699135"/>
                </a:lnTo>
                <a:lnTo>
                  <a:pt x="95250" y="698754"/>
                </a:lnTo>
                <a:close/>
              </a:path>
              <a:path w="290195" h="796289">
                <a:moveTo>
                  <a:pt x="40749" y="748059"/>
                </a:moveTo>
                <a:lnTo>
                  <a:pt x="24637" y="762635"/>
                </a:lnTo>
                <a:lnTo>
                  <a:pt x="45466" y="769239"/>
                </a:lnTo>
                <a:lnTo>
                  <a:pt x="40749" y="748059"/>
                </a:lnTo>
                <a:close/>
              </a:path>
              <a:path w="290195" h="796289">
                <a:moveTo>
                  <a:pt x="59453" y="731138"/>
                </a:moveTo>
                <a:lnTo>
                  <a:pt x="40749" y="748059"/>
                </a:lnTo>
                <a:lnTo>
                  <a:pt x="45466" y="769239"/>
                </a:lnTo>
                <a:lnTo>
                  <a:pt x="47315" y="769239"/>
                </a:lnTo>
                <a:lnTo>
                  <a:pt x="59453" y="731138"/>
                </a:lnTo>
                <a:close/>
              </a:path>
              <a:path w="290195" h="796289">
                <a:moveTo>
                  <a:pt x="265810" y="0"/>
                </a:moveTo>
                <a:lnTo>
                  <a:pt x="35235" y="723297"/>
                </a:lnTo>
                <a:lnTo>
                  <a:pt x="40749" y="748059"/>
                </a:lnTo>
                <a:lnTo>
                  <a:pt x="59453" y="731138"/>
                </a:lnTo>
                <a:lnTo>
                  <a:pt x="289941" y="7620"/>
                </a:lnTo>
                <a:lnTo>
                  <a:pt x="26581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9237" y="335025"/>
            <a:ext cx="1731899" cy="172554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2364994" y="435609"/>
            <a:ext cx="5877560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800" b="1" spc="-20" dirty="0">
                <a:latin typeface="Constantia"/>
                <a:cs typeface="Constantia"/>
              </a:rPr>
              <a:t>Бюджет </a:t>
            </a:r>
            <a:r>
              <a:rPr sz="1800" dirty="0"/>
              <a:t>– </a:t>
            </a:r>
            <a:r>
              <a:rPr sz="1800" spc="-5" dirty="0"/>
              <a:t>план </a:t>
            </a:r>
            <a:r>
              <a:rPr sz="1800" spc="-30" dirty="0"/>
              <a:t>доходов </a:t>
            </a:r>
            <a:r>
              <a:rPr sz="1800" dirty="0"/>
              <a:t>и </a:t>
            </a:r>
            <a:r>
              <a:rPr sz="1800" spc="-15" dirty="0"/>
              <a:t>расходов </a:t>
            </a:r>
            <a:r>
              <a:rPr sz="1800" spc="-5" dirty="0"/>
              <a:t>для обеспечения  </a:t>
            </a:r>
            <a:r>
              <a:rPr sz="1800" spc="-10" dirty="0"/>
              <a:t>обязательств </a:t>
            </a:r>
            <a:r>
              <a:rPr sz="1800" spc="-15" dirty="0"/>
              <a:t>государства, </a:t>
            </a:r>
            <a:r>
              <a:rPr sz="1800" spc="-5" dirty="0"/>
              <a:t>закрепленных в  Конституции </a:t>
            </a:r>
            <a:r>
              <a:rPr sz="1800" spc="-20" dirty="0"/>
              <a:t>Российской</a:t>
            </a:r>
            <a:r>
              <a:rPr sz="1800" spc="-60" dirty="0"/>
              <a:t> </a:t>
            </a:r>
            <a:r>
              <a:rPr sz="1800" spc="-5" dirty="0"/>
              <a:t>Федерации.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444" y="73152"/>
            <a:ext cx="8823960" cy="841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6492" y="224916"/>
            <a:ext cx="3740150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5" dirty="0">
                <a:latin typeface="Franklin Gothic Medium"/>
                <a:cs typeface="Franklin Gothic Medium"/>
              </a:rPr>
              <a:t>Основные</a:t>
            </a:r>
            <a:r>
              <a:rPr sz="3600" spc="-90" dirty="0">
                <a:latin typeface="Franklin Gothic Medium"/>
                <a:cs typeface="Franklin Gothic Medium"/>
              </a:rPr>
              <a:t> </a:t>
            </a:r>
            <a:r>
              <a:rPr sz="3600" spc="-60" dirty="0">
                <a:latin typeface="Franklin Gothic Medium"/>
                <a:cs typeface="Franklin Gothic Medium"/>
              </a:rPr>
              <a:t>понятия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3425" y="907922"/>
            <a:ext cx="2597150" cy="1944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6109" y="1014476"/>
            <a:ext cx="1734185" cy="1242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</a:pPr>
            <a:r>
              <a:rPr sz="1600" spc="-5" dirty="0">
                <a:latin typeface="Constantia"/>
                <a:cs typeface="Constantia"/>
              </a:rPr>
              <a:t>Поступающие в  </a:t>
            </a:r>
            <a:r>
              <a:rPr sz="1600" spc="-20" dirty="0">
                <a:latin typeface="Constantia"/>
                <a:cs typeface="Constantia"/>
              </a:rPr>
              <a:t>бюджет</a:t>
            </a:r>
            <a:r>
              <a:rPr sz="1600" spc="-16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денежные  средства</a:t>
            </a:r>
            <a:r>
              <a:rPr sz="1600" spc="-155" dirty="0">
                <a:latin typeface="Constantia"/>
                <a:cs typeface="Constantia"/>
              </a:rPr>
              <a:t> </a:t>
            </a:r>
            <a:r>
              <a:rPr sz="1600" spc="-15" dirty="0">
                <a:latin typeface="Constantia"/>
                <a:cs typeface="Constantia"/>
              </a:rPr>
              <a:t>являются </a:t>
            </a:r>
            <a:r>
              <a:rPr sz="1600" spc="-5" dirty="0">
                <a:latin typeface="Constantia"/>
                <a:cs typeface="Constantia"/>
              </a:rPr>
              <a:t> </a:t>
            </a:r>
            <a:r>
              <a:rPr sz="1600" b="1" spc="-35" dirty="0">
                <a:latin typeface="Constantia"/>
                <a:cs typeface="Constantia"/>
              </a:rPr>
              <a:t>ДОХОДАМИ  БЮДЖЕТА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8301" y="2224658"/>
            <a:ext cx="572135" cy="662305"/>
          </a:xfrm>
          <a:custGeom>
            <a:avLst/>
            <a:gdLst/>
            <a:ahLst/>
            <a:cxnLst/>
            <a:rect l="l" t="t" r="r" b="b"/>
            <a:pathLst>
              <a:path w="572135" h="662305">
                <a:moveTo>
                  <a:pt x="0" y="504443"/>
                </a:moveTo>
                <a:lnTo>
                  <a:pt x="15709" y="661924"/>
                </a:lnTo>
                <a:lnTo>
                  <a:pt x="173215" y="646176"/>
                </a:lnTo>
                <a:lnTo>
                  <a:pt x="129908" y="610742"/>
                </a:lnTo>
                <a:lnTo>
                  <a:pt x="187918" y="539876"/>
                </a:lnTo>
                <a:lnTo>
                  <a:pt x="43307" y="539876"/>
                </a:lnTo>
                <a:lnTo>
                  <a:pt x="0" y="504443"/>
                </a:lnTo>
                <a:close/>
              </a:path>
              <a:path w="572135" h="662305">
                <a:moveTo>
                  <a:pt x="485241" y="0"/>
                </a:moveTo>
                <a:lnTo>
                  <a:pt x="43307" y="539876"/>
                </a:lnTo>
                <a:lnTo>
                  <a:pt x="187918" y="539876"/>
                </a:lnTo>
                <a:lnTo>
                  <a:pt x="571842" y="70865"/>
                </a:lnTo>
                <a:lnTo>
                  <a:pt x="485241" y="0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8301" y="2224658"/>
            <a:ext cx="572135" cy="662305"/>
          </a:xfrm>
          <a:custGeom>
            <a:avLst/>
            <a:gdLst/>
            <a:ahLst/>
            <a:cxnLst/>
            <a:rect l="l" t="t" r="r" b="b"/>
            <a:pathLst>
              <a:path w="572135" h="662305">
                <a:moveTo>
                  <a:pt x="0" y="504443"/>
                </a:moveTo>
                <a:lnTo>
                  <a:pt x="43307" y="539876"/>
                </a:lnTo>
                <a:lnTo>
                  <a:pt x="485241" y="0"/>
                </a:lnTo>
                <a:lnTo>
                  <a:pt x="571842" y="70865"/>
                </a:lnTo>
                <a:lnTo>
                  <a:pt x="129908" y="610742"/>
                </a:lnTo>
                <a:lnTo>
                  <a:pt x="173215" y="646176"/>
                </a:lnTo>
                <a:lnTo>
                  <a:pt x="15709" y="661924"/>
                </a:lnTo>
                <a:lnTo>
                  <a:pt x="0" y="504443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0638" y="2097277"/>
            <a:ext cx="712470" cy="798195"/>
          </a:xfrm>
          <a:custGeom>
            <a:avLst/>
            <a:gdLst/>
            <a:ahLst/>
            <a:cxnLst/>
            <a:rect l="l" t="t" r="r" b="b"/>
            <a:pathLst>
              <a:path w="712469" h="798194">
                <a:moveTo>
                  <a:pt x="84709" y="0"/>
                </a:moveTo>
                <a:lnTo>
                  <a:pt x="0" y="73279"/>
                </a:lnTo>
                <a:lnTo>
                  <a:pt x="585088" y="749935"/>
                </a:lnTo>
                <a:lnTo>
                  <a:pt x="542670" y="786511"/>
                </a:lnTo>
                <a:lnTo>
                  <a:pt x="700532" y="798068"/>
                </a:lnTo>
                <a:lnTo>
                  <a:pt x="709411" y="676783"/>
                </a:lnTo>
                <a:lnTo>
                  <a:pt x="669670" y="676783"/>
                </a:lnTo>
                <a:lnTo>
                  <a:pt x="84709" y="0"/>
                </a:lnTo>
                <a:close/>
              </a:path>
              <a:path w="712469" h="798194">
                <a:moveTo>
                  <a:pt x="712088" y="640207"/>
                </a:moveTo>
                <a:lnTo>
                  <a:pt x="669670" y="676783"/>
                </a:lnTo>
                <a:lnTo>
                  <a:pt x="709411" y="676783"/>
                </a:lnTo>
                <a:lnTo>
                  <a:pt x="712088" y="640207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10638" y="2097277"/>
            <a:ext cx="712470" cy="798195"/>
          </a:xfrm>
          <a:custGeom>
            <a:avLst/>
            <a:gdLst/>
            <a:ahLst/>
            <a:cxnLst/>
            <a:rect l="l" t="t" r="r" b="b"/>
            <a:pathLst>
              <a:path w="712469" h="798194">
                <a:moveTo>
                  <a:pt x="542670" y="786511"/>
                </a:moveTo>
                <a:lnTo>
                  <a:pt x="585088" y="749935"/>
                </a:lnTo>
                <a:lnTo>
                  <a:pt x="0" y="73279"/>
                </a:lnTo>
                <a:lnTo>
                  <a:pt x="84709" y="0"/>
                </a:lnTo>
                <a:lnTo>
                  <a:pt x="669670" y="676783"/>
                </a:lnTo>
                <a:lnTo>
                  <a:pt x="712088" y="640207"/>
                </a:lnTo>
                <a:lnTo>
                  <a:pt x="700532" y="798068"/>
                </a:lnTo>
                <a:lnTo>
                  <a:pt x="542670" y="786511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7133" y="2268601"/>
            <a:ext cx="243204" cy="652780"/>
          </a:xfrm>
          <a:custGeom>
            <a:avLst/>
            <a:gdLst/>
            <a:ahLst/>
            <a:cxnLst/>
            <a:rect l="l" t="t" r="r" b="b"/>
            <a:pathLst>
              <a:path w="243205" h="652780">
                <a:moveTo>
                  <a:pt x="110871" y="0"/>
                </a:moveTo>
                <a:lnTo>
                  <a:pt x="0" y="16001"/>
                </a:lnTo>
                <a:lnTo>
                  <a:pt x="76835" y="549401"/>
                </a:lnTo>
                <a:lnTo>
                  <a:pt x="21463" y="557402"/>
                </a:lnTo>
                <a:lnTo>
                  <a:pt x="148209" y="652272"/>
                </a:lnTo>
                <a:lnTo>
                  <a:pt x="237089" y="533526"/>
                </a:lnTo>
                <a:lnTo>
                  <a:pt x="187706" y="533526"/>
                </a:lnTo>
                <a:lnTo>
                  <a:pt x="110871" y="0"/>
                </a:lnTo>
                <a:close/>
              </a:path>
              <a:path w="243205" h="652780">
                <a:moveTo>
                  <a:pt x="243078" y="525526"/>
                </a:moveTo>
                <a:lnTo>
                  <a:pt x="187706" y="533526"/>
                </a:lnTo>
                <a:lnTo>
                  <a:pt x="237089" y="533526"/>
                </a:lnTo>
                <a:lnTo>
                  <a:pt x="243078" y="525526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07133" y="2268601"/>
            <a:ext cx="243204" cy="652780"/>
          </a:xfrm>
          <a:custGeom>
            <a:avLst/>
            <a:gdLst/>
            <a:ahLst/>
            <a:cxnLst/>
            <a:rect l="l" t="t" r="r" b="b"/>
            <a:pathLst>
              <a:path w="243205" h="652780">
                <a:moveTo>
                  <a:pt x="21463" y="557402"/>
                </a:moveTo>
                <a:lnTo>
                  <a:pt x="76835" y="549401"/>
                </a:lnTo>
                <a:lnTo>
                  <a:pt x="0" y="16001"/>
                </a:lnTo>
                <a:lnTo>
                  <a:pt x="110871" y="0"/>
                </a:lnTo>
                <a:lnTo>
                  <a:pt x="187706" y="533526"/>
                </a:lnTo>
                <a:lnTo>
                  <a:pt x="243078" y="525526"/>
                </a:lnTo>
                <a:lnTo>
                  <a:pt x="148209" y="652272"/>
                </a:lnTo>
                <a:lnTo>
                  <a:pt x="21463" y="557402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950" y="2997200"/>
            <a:ext cx="1295400" cy="3527425"/>
          </a:xfrm>
          <a:custGeom>
            <a:avLst/>
            <a:gdLst/>
            <a:ahLst/>
            <a:cxnLst/>
            <a:rect l="l" t="t" r="r" b="b"/>
            <a:pathLst>
              <a:path w="1295400" h="3527425">
                <a:moveTo>
                  <a:pt x="1079500" y="0"/>
                </a:moveTo>
                <a:lnTo>
                  <a:pt x="215900" y="0"/>
                </a:lnTo>
                <a:lnTo>
                  <a:pt x="166395" y="5701"/>
                </a:lnTo>
                <a:lnTo>
                  <a:pt x="120951" y="21941"/>
                </a:lnTo>
                <a:lnTo>
                  <a:pt x="80864" y="47426"/>
                </a:lnTo>
                <a:lnTo>
                  <a:pt x="47430" y="80859"/>
                </a:lnTo>
                <a:lnTo>
                  <a:pt x="21943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0" y="3311525"/>
                </a:lnTo>
                <a:lnTo>
                  <a:pt x="5701" y="3361029"/>
                </a:lnTo>
                <a:lnTo>
                  <a:pt x="21943" y="3406473"/>
                </a:lnTo>
                <a:lnTo>
                  <a:pt x="47430" y="3446560"/>
                </a:lnTo>
                <a:lnTo>
                  <a:pt x="80864" y="3479994"/>
                </a:lnTo>
                <a:lnTo>
                  <a:pt x="120951" y="3505481"/>
                </a:lnTo>
                <a:lnTo>
                  <a:pt x="166395" y="3521723"/>
                </a:lnTo>
                <a:lnTo>
                  <a:pt x="215900" y="3527425"/>
                </a:lnTo>
                <a:lnTo>
                  <a:pt x="1079500" y="3527425"/>
                </a:lnTo>
                <a:lnTo>
                  <a:pt x="1129008" y="3521723"/>
                </a:lnTo>
                <a:lnTo>
                  <a:pt x="1174453" y="3505481"/>
                </a:lnTo>
                <a:lnTo>
                  <a:pt x="1214540" y="3479994"/>
                </a:lnTo>
                <a:lnTo>
                  <a:pt x="1247973" y="3446560"/>
                </a:lnTo>
                <a:lnTo>
                  <a:pt x="1273458" y="3406473"/>
                </a:lnTo>
                <a:lnTo>
                  <a:pt x="1289698" y="3361029"/>
                </a:lnTo>
                <a:lnTo>
                  <a:pt x="1295400" y="3311525"/>
                </a:lnTo>
                <a:lnTo>
                  <a:pt x="1295400" y="215900"/>
                </a:lnTo>
                <a:lnTo>
                  <a:pt x="1289698" y="166391"/>
                </a:lnTo>
                <a:lnTo>
                  <a:pt x="1273458" y="120946"/>
                </a:lnTo>
                <a:lnTo>
                  <a:pt x="1247973" y="80859"/>
                </a:lnTo>
                <a:lnTo>
                  <a:pt x="1214540" y="47426"/>
                </a:lnTo>
                <a:lnTo>
                  <a:pt x="1174453" y="21941"/>
                </a:lnTo>
                <a:lnTo>
                  <a:pt x="1129008" y="5701"/>
                </a:lnTo>
                <a:lnTo>
                  <a:pt x="1079500" y="0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950" y="2997200"/>
            <a:ext cx="1295400" cy="3527425"/>
          </a:xfrm>
          <a:custGeom>
            <a:avLst/>
            <a:gdLst/>
            <a:ahLst/>
            <a:cxnLst/>
            <a:rect l="l" t="t" r="r" b="b"/>
            <a:pathLst>
              <a:path w="1295400" h="3527425">
                <a:moveTo>
                  <a:pt x="0" y="215900"/>
                </a:moveTo>
                <a:lnTo>
                  <a:pt x="5701" y="166391"/>
                </a:lnTo>
                <a:lnTo>
                  <a:pt x="21943" y="120946"/>
                </a:lnTo>
                <a:lnTo>
                  <a:pt x="47430" y="80859"/>
                </a:lnTo>
                <a:lnTo>
                  <a:pt x="80864" y="47426"/>
                </a:lnTo>
                <a:lnTo>
                  <a:pt x="120951" y="21941"/>
                </a:lnTo>
                <a:lnTo>
                  <a:pt x="166395" y="5701"/>
                </a:lnTo>
                <a:lnTo>
                  <a:pt x="215900" y="0"/>
                </a:lnTo>
                <a:lnTo>
                  <a:pt x="1079500" y="0"/>
                </a:lnTo>
                <a:lnTo>
                  <a:pt x="1129008" y="5701"/>
                </a:lnTo>
                <a:lnTo>
                  <a:pt x="1174453" y="21941"/>
                </a:lnTo>
                <a:lnTo>
                  <a:pt x="1214540" y="47426"/>
                </a:lnTo>
                <a:lnTo>
                  <a:pt x="1247973" y="80859"/>
                </a:lnTo>
                <a:lnTo>
                  <a:pt x="1273458" y="120946"/>
                </a:lnTo>
                <a:lnTo>
                  <a:pt x="1289698" y="166391"/>
                </a:lnTo>
                <a:lnTo>
                  <a:pt x="1295400" y="215900"/>
                </a:lnTo>
                <a:lnTo>
                  <a:pt x="1295400" y="3311525"/>
                </a:lnTo>
                <a:lnTo>
                  <a:pt x="1289698" y="3361029"/>
                </a:lnTo>
                <a:lnTo>
                  <a:pt x="1273458" y="3406473"/>
                </a:lnTo>
                <a:lnTo>
                  <a:pt x="1247973" y="3446560"/>
                </a:lnTo>
                <a:lnTo>
                  <a:pt x="1214540" y="3479994"/>
                </a:lnTo>
                <a:lnTo>
                  <a:pt x="1174453" y="3505481"/>
                </a:lnTo>
                <a:lnTo>
                  <a:pt x="1129008" y="3521723"/>
                </a:lnTo>
                <a:lnTo>
                  <a:pt x="1079500" y="3527425"/>
                </a:lnTo>
                <a:lnTo>
                  <a:pt x="215900" y="3527425"/>
                </a:lnTo>
                <a:lnTo>
                  <a:pt x="166395" y="3521723"/>
                </a:lnTo>
                <a:lnTo>
                  <a:pt x="120951" y="3505481"/>
                </a:lnTo>
                <a:lnTo>
                  <a:pt x="80864" y="3479994"/>
                </a:lnTo>
                <a:lnTo>
                  <a:pt x="47430" y="3446560"/>
                </a:lnTo>
                <a:lnTo>
                  <a:pt x="21943" y="3406473"/>
                </a:lnTo>
                <a:lnTo>
                  <a:pt x="5701" y="3361029"/>
                </a:lnTo>
                <a:lnTo>
                  <a:pt x="0" y="3311525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63753" y="3339719"/>
            <a:ext cx="982344" cy="284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200" b="1" spc="-140" dirty="0">
                <a:latin typeface="Arial"/>
                <a:cs typeface="Arial"/>
              </a:rPr>
              <a:t>НАЛОГИ</a:t>
            </a:r>
            <a:r>
              <a:rPr sz="1200" b="1" spc="-175" dirty="0">
                <a:latin typeface="Arial"/>
                <a:cs typeface="Arial"/>
              </a:rPr>
              <a:t> </a:t>
            </a:r>
            <a:r>
              <a:rPr sz="1200" spc="-5" dirty="0">
                <a:latin typeface="Franklin Gothic Medium"/>
                <a:cs typeface="Franklin Gothic Medium"/>
              </a:rPr>
              <a:t>–</a:t>
            </a:r>
            <a:endParaRPr sz="1200">
              <a:latin typeface="Franklin Gothic Medium"/>
              <a:cs typeface="Franklin Gothic Medium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spc="-20" dirty="0">
                <a:latin typeface="Franklin Gothic Medium"/>
                <a:cs typeface="Franklin Gothic Medium"/>
              </a:rPr>
              <a:t>часть доходов  </a:t>
            </a:r>
            <a:r>
              <a:rPr sz="1200" spc="-15" dirty="0">
                <a:latin typeface="Franklin Gothic Medium"/>
                <a:cs typeface="Franklin Gothic Medium"/>
              </a:rPr>
              <a:t>граждан </a:t>
            </a:r>
            <a:r>
              <a:rPr sz="1200" spc="-25" dirty="0">
                <a:latin typeface="Franklin Gothic Medium"/>
                <a:cs typeface="Franklin Gothic Medium"/>
              </a:rPr>
              <a:t>и  </a:t>
            </a:r>
            <a:r>
              <a:rPr sz="1200" spc="-20" dirty="0">
                <a:latin typeface="Franklin Gothic Medium"/>
                <a:cs typeface="Franklin Gothic Medium"/>
              </a:rPr>
              <a:t>организаций,  </a:t>
            </a:r>
            <a:r>
              <a:rPr sz="1200" spc="-30" dirty="0">
                <a:latin typeface="Franklin Gothic Medium"/>
                <a:cs typeface="Franklin Gothic Medium"/>
              </a:rPr>
              <a:t>которые </a:t>
            </a:r>
            <a:r>
              <a:rPr sz="1200" spc="-20" dirty="0">
                <a:latin typeface="Franklin Gothic Medium"/>
                <a:cs typeface="Franklin Gothic Medium"/>
              </a:rPr>
              <a:t>они  </a:t>
            </a:r>
            <a:r>
              <a:rPr sz="1200" spc="-30" dirty="0">
                <a:latin typeface="Franklin Gothic Medium"/>
                <a:cs typeface="Franklin Gothic Medium"/>
              </a:rPr>
              <a:t>обязаны  </a:t>
            </a:r>
            <a:r>
              <a:rPr sz="1200" spc="-20" dirty="0">
                <a:latin typeface="Franklin Gothic Medium"/>
                <a:cs typeface="Franklin Gothic Medium"/>
              </a:rPr>
              <a:t>заплатить  государству  </a:t>
            </a:r>
            <a:r>
              <a:rPr sz="1000" spc="-15" dirty="0">
                <a:latin typeface="Franklin Gothic Medium"/>
                <a:cs typeface="Franklin Gothic Medium"/>
              </a:rPr>
              <a:t>(например,</a:t>
            </a:r>
            <a:r>
              <a:rPr sz="1000" spc="-45" dirty="0">
                <a:latin typeface="Franklin Gothic Medium"/>
                <a:cs typeface="Franklin Gothic Medium"/>
              </a:rPr>
              <a:t> </a:t>
            </a:r>
            <a:r>
              <a:rPr sz="1000" spc="-15" dirty="0">
                <a:latin typeface="Franklin Gothic Medium"/>
                <a:cs typeface="Franklin Gothic Medium"/>
              </a:rPr>
              <a:t>налог </a:t>
            </a:r>
            <a:r>
              <a:rPr sz="1000" spc="-10" dirty="0">
                <a:latin typeface="Franklin Gothic Medium"/>
                <a:cs typeface="Franklin Gothic Medium"/>
              </a:rPr>
              <a:t> </a:t>
            </a:r>
            <a:r>
              <a:rPr sz="1000" spc="-20" dirty="0">
                <a:latin typeface="Franklin Gothic Medium"/>
                <a:cs typeface="Franklin Gothic Medium"/>
              </a:rPr>
              <a:t>на доходы  </a:t>
            </a:r>
            <a:r>
              <a:rPr sz="1000" spc="-25" dirty="0">
                <a:latin typeface="Franklin Gothic Medium"/>
                <a:cs typeface="Franklin Gothic Medium"/>
              </a:rPr>
              <a:t>физических </a:t>
            </a:r>
            <a:r>
              <a:rPr sz="1000" spc="-15" dirty="0">
                <a:latin typeface="Franklin Gothic Medium"/>
                <a:cs typeface="Franklin Gothic Medium"/>
              </a:rPr>
              <a:t>лиц,  налог </a:t>
            </a:r>
            <a:r>
              <a:rPr sz="1000" spc="-20" dirty="0">
                <a:latin typeface="Franklin Gothic Medium"/>
                <a:cs typeface="Franklin Gothic Medium"/>
              </a:rPr>
              <a:t>на  </a:t>
            </a:r>
            <a:r>
              <a:rPr sz="1000" spc="-15" dirty="0">
                <a:latin typeface="Franklin Gothic Medium"/>
                <a:cs typeface="Franklin Gothic Medium"/>
              </a:rPr>
              <a:t>прибыль, налог  </a:t>
            </a:r>
            <a:r>
              <a:rPr sz="1000" spc="-20" dirty="0">
                <a:latin typeface="Franklin Gothic Medium"/>
                <a:cs typeface="Franklin Gothic Medium"/>
              </a:rPr>
              <a:t>на </a:t>
            </a:r>
            <a:r>
              <a:rPr sz="1000" spc="-25" dirty="0">
                <a:latin typeface="Franklin Gothic Medium"/>
                <a:cs typeface="Franklin Gothic Medium"/>
              </a:rPr>
              <a:t>имущество  физических </a:t>
            </a:r>
            <a:r>
              <a:rPr sz="1000" spc="-15" dirty="0">
                <a:latin typeface="Franklin Gothic Medium"/>
                <a:cs typeface="Franklin Gothic Medium"/>
              </a:rPr>
              <a:t>лиц,  </a:t>
            </a:r>
            <a:r>
              <a:rPr sz="1000" spc="-25" dirty="0">
                <a:latin typeface="Franklin Gothic Medium"/>
                <a:cs typeface="Franklin Gothic Medium"/>
              </a:rPr>
              <a:t>земельный </a:t>
            </a:r>
            <a:r>
              <a:rPr sz="1000" spc="-15" dirty="0">
                <a:latin typeface="Franklin Gothic Medium"/>
                <a:cs typeface="Franklin Gothic Medium"/>
              </a:rPr>
              <a:t>налог  </a:t>
            </a:r>
            <a:r>
              <a:rPr sz="1000" spc="-25" dirty="0">
                <a:latin typeface="Franklin Gothic Medium"/>
                <a:cs typeface="Franklin Gothic Medium"/>
              </a:rPr>
              <a:t>и</a:t>
            </a:r>
            <a:r>
              <a:rPr sz="1000" spc="-90" dirty="0">
                <a:latin typeface="Franklin Gothic Medium"/>
                <a:cs typeface="Franklin Gothic Medium"/>
              </a:rPr>
              <a:t> </a:t>
            </a:r>
            <a:r>
              <a:rPr sz="1000" spc="-5" dirty="0">
                <a:latin typeface="Franklin Gothic Medium"/>
                <a:cs typeface="Franklin Gothic Medium"/>
              </a:rPr>
              <a:t>др.)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76375" y="2997200"/>
            <a:ext cx="1151255" cy="3527425"/>
          </a:xfrm>
          <a:custGeom>
            <a:avLst/>
            <a:gdLst/>
            <a:ahLst/>
            <a:cxnLst/>
            <a:rect l="l" t="t" r="r" b="b"/>
            <a:pathLst>
              <a:path w="1151255" h="3527425">
                <a:moveTo>
                  <a:pt x="959104" y="0"/>
                </a:moveTo>
                <a:lnTo>
                  <a:pt x="191769" y="0"/>
                </a:lnTo>
                <a:lnTo>
                  <a:pt x="147796" y="5064"/>
                </a:lnTo>
                <a:lnTo>
                  <a:pt x="107431" y="19490"/>
                </a:lnTo>
                <a:lnTo>
                  <a:pt x="71824" y="42127"/>
                </a:lnTo>
                <a:lnTo>
                  <a:pt x="42127" y="71824"/>
                </a:lnTo>
                <a:lnTo>
                  <a:pt x="19490" y="107431"/>
                </a:lnTo>
                <a:lnTo>
                  <a:pt x="5064" y="147796"/>
                </a:lnTo>
                <a:lnTo>
                  <a:pt x="0" y="191770"/>
                </a:lnTo>
                <a:lnTo>
                  <a:pt x="0" y="3335591"/>
                </a:lnTo>
                <a:lnTo>
                  <a:pt x="5064" y="3379576"/>
                </a:lnTo>
                <a:lnTo>
                  <a:pt x="19490" y="3419953"/>
                </a:lnTo>
                <a:lnTo>
                  <a:pt x="42127" y="3455572"/>
                </a:lnTo>
                <a:lnTo>
                  <a:pt x="71824" y="3485280"/>
                </a:lnTo>
                <a:lnTo>
                  <a:pt x="107431" y="3507926"/>
                </a:lnTo>
                <a:lnTo>
                  <a:pt x="147796" y="3522358"/>
                </a:lnTo>
                <a:lnTo>
                  <a:pt x="191769" y="3527425"/>
                </a:lnTo>
                <a:lnTo>
                  <a:pt x="959104" y="3527425"/>
                </a:lnTo>
                <a:lnTo>
                  <a:pt x="1003084" y="3522358"/>
                </a:lnTo>
                <a:lnTo>
                  <a:pt x="1043467" y="3507926"/>
                </a:lnTo>
                <a:lnTo>
                  <a:pt x="1079099" y="3485280"/>
                </a:lnTo>
                <a:lnTo>
                  <a:pt x="1108823" y="3455572"/>
                </a:lnTo>
                <a:lnTo>
                  <a:pt x="1131485" y="3419953"/>
                </a:lnTo>
                <a:lnTo>
                  <a:pt x="1145929" y="3379576"/>
                </a:lnTo>
                <a:lnTo>
                  <a:pt x="1151001" y="3335591"/>
                </a:lnTo>
                <a:lnTo>
                  <a:pt x="1150874" y="191770"/>
                </a:lnTo>
                <a:lnTo>
                  <a:pt x="1145849" y="147796"/>
                </a:lnTo>
                <a:lnTo>
                  <a:pt x="1131438" y="107431"/>
                </a:lnTo>
                <a:lnTo>
                  <a:pt x="1108799" y="71824"/>
                </a:lnTo>
                <a:lnTo>
                  <a:pt x="1079089" y="42127"/>
                </a:lnTo>
                <a:lnTo>
                  <a:pt x="1043464" y="19490"/>
                </a:lnTo>
                <a:lnTo>
                  <a:pt x="1003083" y="5064"/>
                </a:lnTo>
                <a:lnTo>
                  <a:pt x="959104" y="0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76375" y="2997200"/>
            <a:ext cx="1151255" cy="3527425"/>
          </a:xfrm>
          <a:custGeom>
            <a:avLst/>
            <a:gdLst/>
            <a:ahLst/>
            <a:cxnLst/>
            <a:rect l="l" t="t" r="r" b="b"/>
            <a:pathLst>
              <a:path w="1151255" h="3527425">
                <a:moveTo>
                  <a:pt x="0" y="191770"/>
                </a:moveTo>
                <a:lnTo>
                  <a:pt x="5064" y="147796"/>
                </a:lnTo>
                <a:lnTo>
                  <a:pt x="19490" y="107431"/>
                </a:lnTo>
                <a:lnTo>
                  <a:pt x="42127" y="71824"/>
                </a:lnTo>
                <a:lnTo>
                  <a:pt x="71824" y="42127"/>
                </a:lnTo>
                <a:lnTo>
                  <a:pt x="107431" y="19490"/>
                </a:lnTo>
                <a:lnTo>
                  <a:pt x="147796" y="5064"/>
                </a:lnTo>
                <a:lnTo>
                  <a:pt x="191769" y="0"/>
                </a:lnTo>
                <a:lnTo>
                  <a:pt x="959104" y="0"/>
                </a:lnTo>
                <a:lnTo>
                  <a:pt x="1003083" y="5064"/>
                </a:lnTo>
                <a:lnTo>
                  <a:pt x="1043464" y="19490"/>
                </a:lnTo>
                <a:lnTo>
                  <a:pt x="1079089" y="42127"/>
                </a:lnTo>
                <a:lnTo>
                  <a:pt x="1108799" y="71824"/>
                </a:lnTo>
                <a:lnTo>
                  <a:pt x="1131438" y="107431"/>
                </a:lnTo>
                <a:lnTo>
                  <a:pt x="1145849" y="147796"/>
                </a:lnTo>
                <a:lnTo>
                  <a:pt x="1150874" y="191770"/>
                </a:lnTo>
                <a:lnTo>
                  <a:pt x="1151001" y="3335591"/>
                </a:lnTo>
                <a:lnTo>
                  <a:pt x="1145929" y="3379576"/>
                </a:lnTo>
                <a:lnTo>
                  <a:pt x="1131485" y="3419953"/>
                </a:lnTo>
                <a:lnTo>
                  <a:pt x="1108823" y="3455572"/>
                </a:lnTo>
                <a:lnTo>
                  <a:pt x="1079099" y="3485280"/>
                </a:lnTo>
                <a:lnTo>
                  <a:pt x="1043467" y="3507926"/>
                </a:lnTo>
                <a:lnTo>
                  <a:pt x="1003084" y="3522358"/>
                </a:lnTo>
                <a:lnTo>
                  <a:pt x="959104" y="3527425"/>
                </a:lnTo>
                <a:lnTo>
                  <a:pt x="191769" y="3527425"/>
                </a:lnTo>
                <a:lnTo>
                  <a:pt x="147796" y="3522358"/>
                </a:lnTo>
                <a:lnTo>
                  <a:pt x="107431" y="3507926"/>
                </a:lnTo>
                <a:lnTo>
                  <a:pt x="71824" y="3485280"/>
                </a:lnTo>
                <a:lnTo>
                  <a:pt x="42127" y="3455572"/>
                </a:lnTo>
                <a:lnTo>
                  <a:pt x="19490" y="3419953"/>
                </a:lnTo>
                <a:lnTo>
                  <a:pt x="5064" y="3379576"/>
                </a:lnTo>
                <a:lnTo>
                  <a:pt x="0" y="3335591"/>
                </a:lnTo>
                <a:lnTo>
                  <a:pt x="0" y="19177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11630" y="3797934"/>
            <a:ext cx="882015" cy="193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" marR="29209" algn="ctr">
              <a:lnSpc>
                <a:spcPct val="100000"/>
              </a:lnSpc>
            </a:pPr>
            <a:r>
              <a:rPr sz="1050" b="1" spc="-65" dirty="0">
                <a:latin typeface="Arial"/>
                <a:cs typeface="Arial"/>
              </a:rPr>
              <a:t>Н</a:t>
            </a:r>
            <a:r>
              <a:rPr sz="1050" b="1" spc="-140" dirty="0">
                <a:latin typeface="Arial"/>
                <a:cs typeface="Arial"/>
              </a:rPr>
              <a:t>ЕНАЛ</a:t>
            </a:r>
            <a:r>
              <a:rPr sz="1050" b="1" spc="-160" dirty="0">
                <a:latin typeface="Arial"/>
                <a:cs typeface="Arial"/>
              </a:rPr>
              <a:t>ОГ</a:t>
            </a:r>
            <a:r>
              <a:rPr sz="1050" b="1" spc="-155" dirty="0">
                <a:latin typeface="Arial"/>
                <a:cs typeface="Arial"/>
              </a:rPr>
              <a:t>О</a:t>
            </a:r>
            <a:r>
              <a:rPr sz="1050" b="1" spc="-100" dirty="0">
                <a:latin typeface="Arial"/>
                <a:cs typeface="Arial"/>
              </a:rPr>
              <a:t>ВЫ  </a:t>
            </a:r>
            <a:r>
              <a:rPr sz="1050" b="1" spc="-125" dirty="0">
                <a:latin typeface="Arial"/>
                <a:cs typeface="Arial"/>
              </a:rPr>
              <a:t>Е </a:t>
            </a:r>
            <a:r>
              <a:rPr sz="1050" b="1" spc="-140" dirty="0">
                <a:latin typeface="Arial"/>
                <a:cs typeface="Arial"/>
              </a:rPr>
              <a:t>ДОХОДЫ</a:t>
            </a:r>
            <a:r>
              <a:rPr sz="1050" b="1" spc="-75" dirty="0">
                <a:latin typeface="Arial"/>
                <a:cs typeface="Arial"/>
              </a:rPr>
              <a:t> </a:t>
            </a:r>
            <a:r>
              <a:rPr sz="1050" dirty="0">
                <a:latin typeface="Franklin Gothic Medium"/>
                <a:cs typeface="Franklin Gothic Medium"/>
              </a:rPr>
              <a:t>–</a:t>
            </a:r>
            <a:endParaRPr sz="1050">
              <a:latin typeface="Franklin Gothic Medium"/>
              <a:cs typeface="Franklin Gothic Medium"/>
            </a:endParaRPr>
          </a:p>
          <a:p>
            <a:pPr marL="12700" marR="5080" indent="-1905" algn="ctr">
              <a:lnSpc>
                <a:spcPct val="100000"/>
              </a:lnSpc>
            </a:pPr>
            <a:r>
              <a:rPr sz="1050" spc="-10" dirty="0">
                <a:latin typeface="Franklin Gothic Medium"/>
                <a:cs typeface="Franklin Gothic Medium"/>
              </a:rPr>
              <a:t>платежи </a:t>
            </a:r>
            <a:r>
              <a:rPr sz="1050" spc="-5" dirty="0">
                <a:latin typeface="Franklin Gothic Medium"/>
                <a:cs typeface="Franklin Gothic Medium"/>
              </a:rPr>
              <a:t>в  </a:t>
            </a:r>
            <a:r>
              <a:rPr sz="1050" spc="-10" dirty="0">
                <a:latin typeface="Franklin Gothic Medium"/>
                <a:cs typeface="Franklin Gothic Medium"/>
              </a:rPr>
              <a:t>виде</a:t>
            </a:r>
            <a:r>
              <a:rPr sz="1050" spc="-80" dirty="0">
                <a:latin typeface="Franklin Gothic Medium"/>
                <a:cs typeface="Franklin Gothic Medium"/>
              </a:rPr>
              <a:t> </a:t>
            </a:r>
            <a:r>
              <a:rPr sz="1050" spc="-15" dirty="0">
                <a:latin typeface="Franklin Gothic Medium"/>
                <a:cs typeface="Franklin Gothic Medium"/>
              </a:rPr>
              <a:t>штрафов, </a:t>
            </a:r>
            <a:r>
              <a:rPr sz="1050" spc="-5" dirty="0">
                <a:latin typeface="Franklin Gothic Medium"/>
                <a:cs typeface="Franklin Gothic Medium"/>
              </a:rPr>
              <a:t> </a:t>
            </a:r>
            <a:r>
              <a:rPr sz="1050" spc="-20" dirty="0">
                <a:latin typeface="Franklin Gothic Medium"/>
                <a:cs typeface="Franklin Gothic Medium"/>
              </a:rPr>
              <a:t>санкций </a:t>
            </a:r>
            <a:r>
              <a:rPr sz="1050" spc="-25" dirty="0">
                <a:latin typeface="Franklin Gothic Medium"/>
                <a:cs typeface="Franklin Gothic Medium"/>
              </a:rPr>
              <a:t>за  </a:t>
            </a:r>
            <a:r>
              <a:rPr sz="1050" spc="-15" dirty="0">
                <a:latin typeface="Franklin Gothic Medium"/>
                <a:cs typeface="Franklin Gothic Medium"/>
              </a:rPr>
              <a:t>нарушение  законодательс  </a:t>
            </a:r>
            <a:r>
              <a:rPr sz="1050" spc="-5" dirty="0">
                <a:latin typeface="Franklin Gothic Medium"/>
                <a:cs typeface="Franklin Gothic Medium"/>
              </a:rPr>
              <a:t>тва, </a:t>
            </a:r>
            <a:r>
              <a:rPr sz="1050" spc="-10" dirty="0">
                <a:latin typeface="Franklin Gothic Medium"/>
                <a:cs typeface="Franklin Gothic Medium"/>
              </a:rPr>
              <a:t>платежи  </a:t>
            </a:r>
            <a:r>
              <a:rPr sz="1050" spc="-25" dirty="0">
                <a:latin typeface="Franklin Gothic Medium"/>
                <a:cs typeface="Franklin Gothic Medium"/>
              </a:rPr>
              <a:t>за         </a:t>
            </a:r>
            <a:r>
              <a:rPr sz="1050" spc="-10" dirty="0">
                <a:latin typeface="Franklin Gothic Medium"/>
                <a:cs typeface="Franklin Gothic Medium"/>
              </a:rPr>
              <a:t>пользование  </a:t>
            </a:r>
            <a:r>
              <a:rPr sz="1050" spc="-20" dirty="0">
                <a:latin typeface="Franklin Gothic Medium"/>
                <a:cs typeface="Franklin Gothic Medium"/>
              </a:rPr>
              <a:t>имуществом  </a:t>
            </a:r>
            <a:r>
              <a:rPr sz="1050" spc="-10" dirty="0">
                <a:latin typeface="Franklin Gothic Medium"/>
                <a:cs typeface="Franklin Gothic Medium"/>
              </a:rPr>
              <a:t>государства</a:t>
            </a:r>
            <a:endParaRPr sz="105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00401" y="2997200"/>
            <a:ext cx="1511300" cy="3527425"/>
          </a:xfrm>
          <a:custGeom>
            <a:avLst/>
            <a:gdLst/>
            <a:ahLst/>
            <a:cxnLst/>
            <a:rect l="l" t="t" r="r" b="b"/>
            <a:pathLst>
              <a:path w="1511300" h="3527425">
                <a:moveTo>
                  <a:pt x="1259332" y="0"/>
                </a:moveTo>
                <a:lnTo>
                  <a:pt x="251841" y="0"/>
                </a:lnTo>
                <a:lnTo>
                  <a:pt x="206544" y="4058"/>
                </a:lnTo>
                <a:lnTo>
                  <a:pt x="163923" y="15758"/>
                </a:lnTo>
                <a:lnTo>
                  <a:pt x="124685" y="34388"/>
                </a:lnTo>
                <a:lnTo>
                  <a:pt x="89540" y="59237"/>
                </a:lnTo>
                <a:lnTo>
                  <a:pt x="59195" y="89592"/>
                </a:lnTo>
                <a:lnTo>
                  <a:pt x="34360" y="124742"/>
                </a:lnTo>
                <a:lnTo>
                  <a:pt x="15743" y="163974"/>
                </a:lnTo>
                <a:lnTo>
                  <a:pt x="4054" y="206578"/>
                </a:lnTo>
                <a:lnTo>
                  <a:pt x="0" y="251840"/>
                </a:lnTo>
                <a:lnTo>
                  <a:pt x="0" y="3275533"/>
                </a:lnTo>
                <a:lnTo>
                  <a:pt x="4054" y="3320811"/>
                </a:lnTo>
                <a:lnTo>
                  <a:pt x="15743" y="3363426"/>
                </a:lnTo>
                <a:lnTo>
                  <a:pt x="34360" y="3402667"/>
                </a:lnTo>
                <a:lnTo>
                  <a:pt x="59195" y="3437823"/>
                </a:lnTo>
                <a:lnTo>
                  <a:pt x="89540" y="3468183"/>
                </a:lnTo>
                <a:lnTo>
                  <a:pt x="124685" y="3493034"/>
                </a:lnTo>
                <a:lnTo>
                  <a:pt x="163923" y="3511665"/>
                </a:lnTo>
                <a:lnTo>
                  <a:pt x="206544" y="3523366"/>
                </a:lnTo>
                <a:lnTo>
                  <a:pt x="251841" y="3527425"/>
                </a:lnTo>
                <a:lnTo>
                  <a:pt x="1259332" y="3527425"/>
                </a:lnTo>
                <a:lnTo>
                  <a:pt x="1304632" y="3523366"/>
                </a:lnTo>
                <a:lnTo>
                  <a:pt x="1347265" y="3511665"/>
                </a:lnTo>
                <a:lnTo>
                  <a:pt x="1386520" y="3493034"/>
                </a:lnTo>
                <a:lnTo>
                  <a:pt x="1421685" y="3468183"/>
                </a:lnTo>
                <a:lnTo>
                  <a:pt x="1452051" y="3437823"/>
                </a:lnTo>
                <a:lnTo>
                  <a:pt x="1476906" y="3402667"/>
                </a:lnTo>
                <a:lnTo>
                  <a:pt x="1495540" y="3363426"/>
                </a:lnTo>
                <a:lnTo>
                  <a:pt x="1507241" y="3320811"/>
                </a:lnTo>
                <a:lnTo>
                  <a:pt x="1511300" y="3275533"/>
                </a:lnTo>
                <a:lnTo>
                  <a:pt x="1511173" y="251840"/>
                </a:lnTo>
                <a:lnTo>
                  <a:pt x="1507118" y="206578"/>
                </a:lnTo>
                <a:lnTo>
                  <a:pt x="1495429" y="163974"/>
                </a:lnTo>
                <a:lnTo>
                  <a:pt x="1476812" y="124742"/>
                </a:lnTo>
                <a:lnTo>
                  <a:pt x="1451977" y="89592"/>
                </a:lnTo>
                <a:lnTo>
                  <a:pt x="1421632" y="59237"/>
                </a:lnTo>
                <a:lnTo>
                  <a:pt x="1386487" y="34388"/>
                </a:lnTo>
                <a:lnTo>
                  <a:pt x="1347249" y="15758"/>
                </a:lnTo>
                <a:lnTo>
                  <a:pt x="1304628" y="4058"/>
                </a:lnTo>
                <a:lnTo>
                  <a:pt x="1259332" y="0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00401" y="2997200"/>
            <a:ext cx="1511300" cy="3527425"/>
          </a:xfrm>
          <a:custGeom>
            <a:avLst/>
            <a:gdLst/>
            <a:ahLst/>
            <a:cxnLst/>
            <a:rect l="l" t="t" r="r" b="b"/>
            <a:pathLst>
              <a:path w="1511300" h="3527425">
                <a:moveTo>
                  <a:pt x="0" y="251840"/>
                </a:moveTo>
                <a:lnTo>
                  <a:pt x="4054" y="206578"/>
                </a:lnTo>
                <a:lnTo>
                  <a:pt x="15743" y="163974"/>
                </a:lnTo>
                <a:lnTo>
                  <a:pt x="34360" y="124742"/>
                </a:lnTo>
                <a:lnTo>
                  <a:pt x="59195" y="89592"/>
                </a:lnTo>
                <a:lnTo>
                  <a:pt x="89540" y="59237"/>
                </a:lnTo>
                <a:lnTo>
                  <a:pt x="124685" y="34388"/>
                </a:lnTo>
                <a:lnTo>
                  <a:pt x="163923" y="15758"/>
                </a:lnTo>
                <a:lnTo>
                  <a:pt x="206544" y="4058"/>
                </a:lnTo>
                <a:lnTo>
                  <a:pt x="251841" y="0"/>
                </a:lnTo>
                <a:lnTo>
                  <a:pt x="1259332" y="0"/>
                </a:lnTo>
                <a:lnTo>
                  <a:pt x="1304628" y="4058"/>
                </a:lnTo>
                <a:lnTo>
                  <a:pt x="1347249" y="15758"/>
                </a:lnTo>
                <a:lnTo>
                  <a:pt x="1386487" y="34388"/>
                </a:lnTo>
                <a:lnTo>
                  <a:pt x="1421632" y="59237"/>
                </a:lnTo>
                <a:lnTo>
                  <a:pt x="1451977" y="89592"/>
                </a:lnTo>
                <a:lnTo>
                  <a:pt x="1476812" y="124742"/>
                </a:lnTo>
                <a:lnTo>
                  <a:pt x="1495429" y="163974"/>
                </a:lnTo>
                <a:lnTo>
                  <a:pt x="1507118" y="206578"/>
                </a:lnTo>
                <a:lnTo>
                  <a:pt x="1511173" y="251840"/>
                </a:lnTo>
                <a:lnTo>
                  <a:pt x="1511300" y="3275533"/>
                </a:lnTo>
                <a:lnTo>
                  <a:pt x="1507241" y="3320811"/>
                </a:lnTo>
                <a:lnTo>
                  <a:pt x="1495540" y="3363426"/>
                </a:lnTo>
                <a:lnTo>
                  <a:pt x="1476906" y="3402667"/>
                </a:lnTo>
                <a:lnTo>
                  <a:pt x="1452051" y="3437823"/>
                </a:lnTo>
                <a:lnTo>
                  <a:pt x="1421685" y="3468183"/>
                </a:lnTo>
                <a:lnTo>
                  <a:pt x="1386520" y="3493034"/>
                </a:lnTo>
                <a:lnTo>
                  <a:pt x="1347265" y="3511665"/>
                </a:lnTo>
                <a:lnTo>
                  <a:pt x="1304632" y="3523366"/>
                </a:lnTo>
                <a:lnTo>
                  <a:pt x="1259332" y="3527425"/>
                </a:lnTo>
                <a:lnTo>
                  <a:pt x="251841" y="3527425"/>
                </a:lnTo>
                <a:lnTo>
                  <a:pt x="206544" y="3523366"/>
                </a:lnTo>
                <a:lnTo>
                  <a:pt x="163923" y="3511665"/>
                </a:lnTo>
                <a:lnTo>
                  <a:pt x="124685" y="3493034"/>
                </a:lnTo>
                <a:lnTo>
                  <a:pt x="89540" y="3468183"/>
                </a:lnTo>
                <a:lnTo>
                  <a:pt x="59195" y="3437823"/>
                </a:lnTo>
                <a:lnTo>
                  <a:pt x="34360" y="3402667"/>
                </a:lnTo>
                <a:lnTo>
                  <a:pt x="15743" y="3363426"/>
                </a:lnTo>
                <a:lnTo>
                  <a:pt x="4054" y="3320811"/>
                </a:lnTo>
                <a:lnTo>
                  <a:pt x="0" y="3275533"/>
                </a:lnTo>
                <a:lnTo>
                  <a:pt x="0" y="25184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866135" y="3278759"/>
            <a:ext cx="1178560" cy="296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 marR="35560" algn="ctr">
              <a:lnSpc>
                <a:spcPct val="100000"/>
              </a:lnSpc>
            </a:pPr>
            <a:r>
              <a:rPr sz="1200" b="1" spc="-114" dirty="0">
                <a:latin typeface="Arial"/>
                <a:cs typeface="Arial"/>
              </a:rPr>
              <a:t>БЕЗВОЗМЕЗД-  </a:t>
            </a:r>
            <a:r>
              <a:rPr sz="1200" b="1" spc="-145" dirty="0">
                <a:latin typeface="Arial"/>
                <a:cs typeface="Arial"/>
              </a:rPr>
              <a:t>НЫЕ</a:t>
            </a:r>
            <a:r>
              <a:rPr sz="1200" b="1" spc="-125" dirty="0">
                <a:latin typeface="Arial"/>
                <a:cs typeface="Arial"/>
              </a:rPr>
              <a:t> </a:t>
            </a:r>
            <a:r>
              <a:rPr sz="1200" b="1" spc="-135" dirty="0">
                <a:latin typeface="Arial"/>
                <a:cs typeface="Arial"/>
              </a:rPr>
              <a:t>ПОСТУПЛЕ-</a:t>
            </a:r>
            <a:endParaRPr sz="1200">
              <a:latin typeface="Arial"/>
              <a:cs typeface="Arial"/>
            </a:endParaRPr>
          </a:p>
          <a:p>
            <a:pPr marL="12065" marR="5080" indent="1905" algn="ctr">
              <a:lnSpc>
                <a:spcPct val="100000"/>
              </a:lnSpc>
            </a:pPr>
            <a:r>
              <a:rPr sz="1200" b="1" spc="-105" dirty="0">
                <a:latin typeface="Arial"/>
                <a:cs typeface="Arial"/>
              </a:rPr>
              <a:t>НИЯ </a:t>
            </a:r>
            <a:r>
              <a:rPr sz="1200" spc="-5" dirty="0">
                <a:latin typeface="Franklin Gothic Medium"/>
                <a:cs typeface="Franklin Gothic Medium"/>
              </a:rPr>
              <a:t>– </a:t>
            </a:r>
            <a:r>
              <a:rPr sz="1200" spc="-10" dirty="0">
                <a:latin typeface="Franklin Gothic Medium"/>
                <a:cs typeface="Franklin Gothic Medium"/>
              </a:rPr>
              <a:t>средства,  </a:t>
            </a:r>
            <a:r>
              <a:rPr sz="1200" spc="-30" dirty="0">
                <a:latin typeface="Franklin Gothic Medium"/>
                <a:cs typeface="Franklin Gothic Medium"/>
              </a:rPr>
              <a:t>которые  </a:t>
            </a:r>
            <a:r>
              <a:rPr sz="1200" spc="-20" dirty="0">
                <a:latin typeface="Franklin Gothic Medium"/>
                <a:cs typeface="Franklin Gothic Medium"/>
              </a:rPr>
              <a:t>поступают </a:t>
            </a:r>
            <a:r>
              <a:rPr sz="1200" spc="-10" dirty="0">
                <a:latin typeface="Franklin Gothic Medium"/>
                <a:cs typeface="Franklin Gothic Medium"/>
              </a:rPr>
              <a:t>в  </a:t>
            </a:r>
            <a:r>
              <a:rPr sz="1200" spc="-20" dirty="0">
                <a:latin typeface="Franklin Gothic Medium"/>
                <a:cs typeface="Franklin Gothic Medium"/>
              </a:rPr>
              <a:t>бюджет  безвозмездно  </a:t>
            </a:r>
            <a:r>
              <a:rPr sz="1000" spc="-15" dirty="0">
                <a:latin typeface="Franklin Gothic Medium"/>
                <a:cs typeface="Franklin Gothic Medium"/>
              </a:rPr>
              <a:t>(денежные</a:t>
            </a:r>
            <a:r>
              <a:rPr sz="1000" spc="-45" dirty="0">
                <a:latin typeface="Franklin Gothic Medium"/>
                <a:cs typeface="Franklin Gothic Medium"/>
              </a:rPr>
              <a:t> </a:t>
            </a:r>
            <a:r>
              <a:rPr sz="1000" spc="-10" dirty="0">
                <a:latin typeface="Franklin Gothic Medium"/>
                <a:cs typeface="Franklin Gothic Medium"/>
              </a:rPr>
              <a:t>средства,  </a:t>
            </a:r>
            <a:r>
              <a:rPr sz="1000" spc="-20" dirty="0">
                <a:latin typeface="Franklin Gothic Medium"/>
                <a:cs typeface="Franklin Gothic Medium"/>
              </a:rPr>
              <a:t>поступающие </a:t>
            </a:r>
            <a:r>
              <a:rPr sz="1000" spc="-25" dirty="0">
                <a:latin typeface="Franklin Gothic Medium"/>
                <a:cs typeface="Franklin Gothic Medium"/>
              </a:rPr>
              <a:t>из  </a:t>
            </a:r>
            <a:r>
              <a:rPr sz="1000" spc="-20" dirty="0">
                <a:latin typeface="Franklin Gothic Medium"/>
                <a:cs typeface="Franklin Gothic Medium"/>
              </a:rPr>
              <a:t>вышестоящего  бюджета </a:t>
            </a:r>
            <a:r>
              <a:rPr sz="1000" spc="-15" dirty="0">
                <a:latin typeface="Franklin Gothic Medium"/>
                <a:cs typeface="Franklin Gothic Medium"/>
              </a:rPr>
              <a:t>(например,  </a:t>
            </a:r>
            <a:r>
              <a:rPr sz="1000" spc="-20" dirty="0">
                <a:latin typeface="Franklin Gothic Medium"/>
                <a:cs typeface="Franklin Gothic Medium"/>
              </a:rPr>
              <a:t>дотация </a:t>
            </a:r>
            <a:r>
              <a:rPr sz="1000" spc="-25" dirty="0">
                <a:latin typeface="Franklin Gothic Medium"/>
                <a:cs typeface="Franklin Gothic Medium"/>
              </a:rPr>
              <a:t>из  </a:t>
            </a:r>
            <a:r>
              <a:rPr sz="1000" spc="-15" dirty="0">
                <a:latin typeface="Franklin Gothic Medium"/>
                <a:cs typeface="Franklin Gothic Medium"/>
              </a:rPr>
              <a:t>областного  бюджета), а </a:t>
            </a:r>
            <a:r>
              <a:rPr sz="1000" spc="-20" dirty="0">
                <a:latin typeface="Franklin Gothic Medium"/>
                <a:cs typeface="Franklin Gothic Medium"/>
              </a:rPr>
              <a:t>также  безвозмездные  </a:t>
            </a:r>
            <a:r>
              <a:rPr sz="1000" spc="-15" dirty="0">
                <a:latin typeface="Franklin Gothic Medium"/>
                <a:cs typeface="Franklin Gothic Medium"/>
              </a:rPr>
              <a:t>перечисления </a:t>
            </a:r>
            <a:r>
              <a:rPr sz="1000" spc="-20" dirty="0">
                <a:latin typeface="Franklin Gothic Medium"/>
                <a:cs typeface="Franklin Gothic Medium"/>
              </a:rPr>
              <a:t>от  </a:t>
            </a:r>
            <a:r>
              <a:rPr sz="1000" spc="-25" dirty="0">
                <a:latin typeface="Franklin Gothic Medium"/>
                <a:cs typeface="Franklin Gothic Medium"/>
              </a:rPr>
              <a:t>физических и  </a:t>
            </a:r>
            <a:r>
              <a:rPr sz="1000" spc="-20" dirty="0">
                <a:latin typeface="Franklin Gothic Medium"/>
                <a:cs typeface="Franklin Gothic Medium"/>
              </a:rPr>
              <a:t>юридических</a:t>
            </a:r>
            <a:r>
              <a:rPr sz="1000" spc="-30" dirty="0">
                <a:latin typeface="Franklin Gothic Medium"/>
                <a:cs typeface="Franklin Gothic Medium"/>
              </a:rPr>
              <a:t> </a:t>
            </a:r>
            <a:r>
              <a:rPr sz="1000" spc="-15" dirty="0">
                <a:latin typeface="Franklin Gothic Medium"/>
                <a:cs typeface="Franklin Gothic Medium"/>
              </a:rPr>
              <a:t>лиц)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49897" y="1014476"/>
            <a:ext cx="1808480" cy="148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4445" algn="ctr">
              <a:lnSpc>
                <a:spcPct val="100000"/>
              </a:lnSpc>
            </a:pPr>
            <a:r>
              <a:rPr sz="1600" spc="-10" dirty="0">
                <a:latin typeface="Constantia"/>
                <a:cs typeface="Constantia"/>
              </a:rPr>
              <a:t>Выплачиваемые</a:t>
            </a:r>
            <a:r>
              <a:rPr sz="1600" spc="-14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из  </a:t>
            </a:r>
            <a:r>
              <a:rPr sz="1600" spc="-20" dirty="0">
                <a:latin typeface="Constantia"/>
                <a:cs typeface="Constantia"/>
              </a:rPr>
              <a:t>бюджета</a:t>
            </a:r>
            <a:r>
              <a:rPr sz="1600" spc="-18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денежные  средства  называются  </a:t>
            </a:r>
            <a:r>
              <a:rPr sz="1600" b="1" spc="-40" dirty="0">
                <a:latin typeface="Constantia"/>
                <a:cs typeface="Constantia"/>
              </a:rPr>
              <a:t>РАСХОДАМИ  </a:t>
            </a:r>
            <a:r>
              <a:rPr sz="1600" b="1" spc="-30" dirty="0">
                <a:latin typeface="Constantia"/>
                <a:cs typeface="Constantia"/>
              </a:rPr>
              <a:t>БЮДЖЕТА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172450" y="4149725"/>
            <a:ext cx="6477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117840" y="4763261"/>
            <a:ext cx="75882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    о</a:t>
            </a:r>
            <a:r>
              <a:rPr sz="1000" b="1" spc="-10" dirty="0">
                <a:latin typeface="Constantia"/>
                <a:cs typeface="Constantia"/>
              </a:rPr>
              <a:t>бщ</a:t>
            </a:r>
            <a:r>
              <a:rPr sz="1000" b="1" spc="-5" dirty="0">
                <a:latin typeface="Constantia"/>
                <a:cs typeface="Constantia"/>
              </a:rPr>
              <a:t>ег</a:t>
            </a:r>
            <a:r>
              <a:rPr sz="1000" b="1" dirty="0">
                <a:latin typeface="Constantia"/>
                <a:cs typeface="Constantia"/>
              </a:rPr>
              <a:t>о</a:t>
            </a:r>
            <a:r>
              <a:rPr sz="1000" b="1" spc="-5" dirty="0">
                <a:latin typeface="Constantia"/>
                <a:cs typeface="Constantia"/>
              </a:rPr>
              <a:t>су</a:t>
            </a:r>
            <a:r>
              <a:rPr sz="1000" b="1" dirty="0">
                <a:latin typeface="Constantia"/>
                <a:cs typeface="Constantia"/>
              </a:rPr>
              <a:t>д</a:t>
            </a:r>
            <a:r>
              <a:rPr sz="1000" b="1" spc="-5" dirty="0">
                <a:latin typeface="Constantia"/>
                <a:cs typeface="Constantia"/>
              </a:rPr>
              <a:t>а  рственные  вопросы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96305" y="5353939"/>
            <a:ext cx="1065530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Ме</a:t>
            </a:r>
            <a:r>
              <a:rPr sz="1000" b="1" spc="-15" dirty="0">
                <a:latin typeface="Constantia"/>
                <a:cs typeface="Constantia"/>
              </a:rPr>
              <a:t>ж</a:t>
            </a:r>
            <a:r>
              <a:rPr sz="1000" b="1" spc="-10" dirty="0">
                <a:latin typeface="Constantia"/>
                <a:cs typeface="Constantia"/>
              </a:rPr>
              <a:t>б</a:t>
            </a:r>
            <a:r>
              <a:rPr sz="1000" b="1" spc="-5" dirty="0">
                <a:latin typeface="Constantia"/>
                <a:cs typeface="Constantia"/>
              </a:rPr>
              <a:t>ю</a:t>
            </a:r>
            <a:r>
              <a:rPr sz="1000" b="1" dirty="0">
                <a:latin typeface="Constantia"/>
                <a:cs typeface="Constantia"/>
              </a:rPr>
              <a:t>д</a:t>
            </a:r>
            <a:r>
              <a:rPr sz="1000" b="1" spc="-15" dirty="0">
                <a:latin typeface="Constantia"/>
                <a:cs typeface="Constantia"/>
              </a:rPr>
              <a:t>ж</a:t>
            </a:r>
            <a:r>
              <a:rPr sz="1000" b="1" spc="-5" dirty="0">
                <a:latin typeface="Constantia"/>
                <a:cs typeface="Constantia"/>
              </a:rPr>
              <a:t>е</a:t>
            </a:r>
            <a:r>
              <a:rPr sz="1000" b="1" dirty="0">
                <a:latin typeface="Constantia"/>
                <a:cs typeface="Constantia"/>
              </a:rPr>
              <a:t>т</a:t>
            </a:r>
            <a:r>
              <a:rPr sz="1000" b="1" spc="-10" dirty="0">
                <a:latin typeface="Constantia"/>
                <a:cs typeface="Constantia"/>
              </a:rPr>
              <a:t>н</a:t>
            </a:r>
            <a:r>
              <a:rPr sz="1000" b="1" spc="-5" dirty="0">
                <a:latin typeface="Constantia"/>
                <a:cs typeface="Constantia"/>
              </a:rPr>
              <a:t>ые  трансферты  общего  характера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54014" y="3395853"/>
            <a:ext cx="620395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3520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культ</a:t>
            </a:r>
            <a:r>
              <a:rPr sz="1000" b="1" dirty="0">
                <a:latin typeface="Constantia"/>
                <a:cs typeface="Constantia"/>
              </a:rPr>
              <a:t>у</a:t>
            </a:r>
            <a:r>
              <a:rPr sz="1000" b="1" spc="-5" dirty="0">
                <a:latin typeface="Constantia"/>
                <a:cs typeface="Constantia"/>
              </a:rPr>
              <a:t>р</a:t>
            </a:r>
            <a:r>
              <a:rPr sz="1000" b="1" dirty="0">
                <a:latin typeface="Constantia"/>
                <a:cs typeface="Constantia"/>
              </a:rPr>
              <a:t>у</a:t>
            </a:r>
            <a:r>
              <a:rPr sz="1000" b="1" spc="-5" dirty="0">
                <a:latin typeface="Constantia"/>
                <a:cs typeface="Constantia"/>
              </a:rPr>
              <a:t>,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80126" y="2636837"/>
            <a:ext cx="720725" cy="7921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85176" y="2636773"/>
            <a:ext cx="792162" cy="720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32651" y="3789362"/>
            <a:ext cx="863600" cy="7921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708772" y="3323082"/>
            <a:ext cx="713105" cy="781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    </a:t>
            </a:r>
            <a:r>
              <a:rPr sz="1000" b="1" spc="-10" dirty="0">
                <a:latin typeface="Constantia"/>
                <a:cs typeface="Constantia"/>
              </a:rPr>
              <a:t>жи</a:t>
            </a:r>
            <a:r>
              <a:rPr sz="1000" b="1" spc="-5" dirty="0">
                <a:latin typeface="Constantia"/>
                <a:cs typeface="Constantia"/>
              </a:rPr>
              <a:t>л</a:t>
            </a:r>
            <a:r>
              <a:rPr sz="1000" b="1" spc="-10" dirty="0">
                <a:latin typeface="Constantia"/>
                <a:cs typeface="Constantia"/>
              </a:rPr>
              <a:t>ищ</a:t>
            </a:r>
            <a:r>
              <a:rPr sz="1000" b="1" spc="-5" dirty="0">
                <a:latin typeface="Constantia"/>
                <a:cs typeface="Constantia"/>
              </a:rPr>
              <a:t>но-  ко</a:t>
            </a:r>
            <a:r>
              <a:rPr sz="1000" b="1" spc="-10" dirty="0">
                <a:latin typeface="Constantia"/>
                <a:cs typeface="Constantia"/>
              </a:rPr>
              <a:t>мм</a:t>
            </a:r>
            <a:r>
              <a:rPr sz="1000" b="1" dirty="0">
                <a:latin typeface="Constantia"/>
                <a:cs typeface="Constantia"/>
              </a:rPr>
              <a:t>у</a:t>
            </a:r>
            <a:r>
              <a:rPr sz="1000" b="1" spc="-5" dirty="0">
                <a:latin typeface="Constantia"/>
                <a:cs typeface="Constantia"/>
              </a:rPr>
              <a:t>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5" dirty="0">
                <a:latin typeface="Constantia"/>
                <a:cs typeface="Constantia"/>
              </a:rPr>
              <a:t>ль  ное  хозяйство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572000" y="5432425"/>
            <a:ext cx="647700" cy="5889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667503" y="6287516"/>
            <a:ext cx="962660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        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10" dirty="0">
                <a:latin typeface="Constantia"/>
                <a:cs typeface="Constantia"/>
              </a:rPr>
              <a:t>ци</a:t>
            </a:r>
            <a:r>
              <a:rPr sz="1000" b="1" spc="-5" dirty="0">
                <a:latin typeface="Constantia"/>
                <a:cs typeface="Constantia"/>
              </a:rPr>
              <a:t>он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5" dirty="0">
                <a:latin typeface="Constantia"/>
                <a:cs typeface="Constantia"/>
              </a:rPr>
              <a:t>льную  экономику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267450" y="2462212"/>
            <a:ext cx="720725" cy="7921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887718" y="4547107"/>
            <a:ext cx="699770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8575" algn="just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охрану  окружаю-  щей</a:t>
            </a:r>
            <a:r>
              <a:rPr sz="1000" b="1" spc="-95" dirty="0">
                <a:latin typeface="Constantia"/>
                <a:cs typeface="Constantia"/>
              </a:rPr>
              <a:t> </a:t>
            </a:r>
            <a:r>
              <a:rPr sz="1000" b="1" spc="-5" dirty="0">
                <a:latin typeface="Constantia"/>
                <a:cs typeface="Constantia"/>
              </a:rPr>
              <a:t>среды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921625" y="5432425"/>
            <a:ext cx="719137" cy="7207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776209" y="6061455"/>
            <a:ext cx="1118235" cy="50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sz="800" b="1" spc="-5" dirty="0">
                <a:latin typeface="Constantia"/>
                <a:cs typeface="Constantia"/>
              </a:rPr>
              <a:t>На </a:t>
            </a:r>
            <a:r>
              <a:rPr sz="800" b="1" dirty="0">
                <a:latin typeface="Constantia"/>
                <a:cs typeface="Constantia"/>
              </a:rPr>
              <a:t>национальную  безопасность и  право</a:t>
            </a:r>
            <a:r>
              <a:rPr sz="800" b="1" spc="-5" dirty="0">
                <a:latin typeface="Constantia"/>
                <a:cs typeface="Constantia"/>
              </a:rPr>
              <a:t>о</a:t>
            </a:r>
            <a:r>
              <a:rPr sz="800" b="1" dirty="0">
                <a:latin typeface="Constantia"/>
                <a:cs typeface="Constantia"/>
              </a:rPr>
              <a:t>хран</a:t>
            </a:r>
            <a:r>
              <a:rPr sz="800" b="1" spc="-15" dirty="0">
                <a:latin typeface="Constantia"/>
                <a:cs typeface="Constantia"/>
              </a:rPr>
              <a:t>и</a:t>
            </a:r>
            <a:r>
              <a:rPr sz="800" b="1" spc="-5" dirty="0">
                <a:latin typeface="Constantia"/>
                <a:cs typeface="Constantia"/>
              </a:rPr>
              <a:t>т</a:t>
            </a:r>
            <a:r>
              <a:rPr sz="800" b="1" dirty="0">
                <a:latin typeface="Constantia"/>
                <a:cs typeface="Constantia"/>
              </a:rPr>
              <a:t>е</a:t>
            </a:r>
            <a:r>
              <a:rPr sz="800" b="1" spc="-5" dirty="0">
                <a:latin typeface="Constantia"/>
                <a:cs typeface="Constantia"/>
              </a:rPr>
              <a:t>л</a:t>
            </a:r>
            <a:r>
              <a:rPr sz="800" b="1" spc="-10" dirty="0">
                <a:latin typeface="Constantia"/>
                <a:cs typeface="Constantia"/>
              </a:rPr>
              <a:t>ь</a:t>
            </a:r>
            <a:r>
              <a:rPr sz="800" b="1" dirty="0">
                <a:latin typeface="Constantia"/>
                <a:cs typeface="Constantia"/>
              </a:rPr>
              <a:t>н</a:t>
            </a:r>
            <a:r>
              <a:rPr sz="800" b="1" spc="-5" dirty="0">
                <a:latin typeface="Constantia"/>
                <a:cs typeface="Constantia"/>
              </a:rPr>
              <a:t>у</a:t>
            </a:r>
            <a:r>
              <a:rPr sz="800" b="1" dirty="0">
                <a:latin typeface="Constantia"/>
                <a:cs typeface="Constantia"/>
              </a:rPr>
              <a:t>ю  </a:t>
            </a:r>
            <a:r>
              <a:rPr sz="800" b="1" spc="-5" dirty="0">
                <a:latin typeface="Constantia"/>
                <a:cs typeface="Constantia"/>
              </a:rPr>
              <a:t>деятельность</a:t>
            </a:r>
            <a:endParaRPr sz="800">
              <a:latin typeface="Constantia"/>
              <a:cs typeface="Constanti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05401" y="3325748"/>
            <a:ext cx="793750" cy="7207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851142" y="6068364"/>
            <a:ext cx="708660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   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10" dirty="0">
                <a:latin typeface="Constantia"/>
                <a:cs typeface="Constantia"/>
              </a:rPr>
              <a:t>ци</a:t>
            </a:r>
            <a:r>
              <a:rPr sz="1000" b="1" spc="-5" dirty="0">
                <a:latin typeface="Constantia"/>
                <a:cs typeface="Constantia"/>
              </a:rPr>
              <a:t>он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5" dirty="0">
                <a:latin typeface="Constantia"/>
                <a:cs typeface="Constantia"/>
              </a:rPr>
              <a:t>ль  ную  оборону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689725" y="5224462"/>
            <a:ext cx="1050925" cy="5683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529709" y="4269104"/>
            <a:ext cx="892810" cy="469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 b="1" spc="-5" dirty="0">
                <a:latin typeface="Times New Roman"/>
                <a:cs typeface="Times New Roman"/>
              </a:rPr>
              <a:t>на</a:t>
            </a:r>
            <a:r>
              <a:rPr sz="1000" b="1" spc="-8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физическую  </a:t>
            </a:r>
            <a:r>
              <a:rPr sz="1000" b="1" dirty="0">
                <a:latin typeface="Times New Roman"/>
                <a:cs typeface="Times New Roman"/>
              </a:rPr>
              <a:t>культуру</a:t>
            </a: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b="1" spc="-5" dirty="0">
                <a:latin typeface="Times New Roman"/>
                <a:cs typeface="Times New Roman"/>
              </a:rPr>
              <a:t>и</a:t>
            </a:r>
            <a:r>
              <a:rPr sz="1000" b="1" spc="-9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спорт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780151" y="4538662"/>
            <a:ext cx="644525" cy="6492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387" y="188976"/>
            <a:ext cx="8714105" cy="647700"/>
          </a:xfrm>
          <a:custGeom>
            <a:avLst/>
            <a:gdLst/>
            <a:ahLst/>
            <a:cxnLst/>
            <a:rect l="l" t="t" r="r" b="b"/>
            <a:pathLst>
              <a:path w="8714105" h="647700">
                <a:moveTo>
                  <a:pt x="8605837" y="0"/>
                </a:moveTo>
                <a:lnTo>
                  <a:pt x="107950" y="0"/>
                </a:lnTo>
                <a:lnTo>
                  <a:pt x="65933" y="8473"/>
                </a:lnTo>
                <a:lnTo>
                  <a:pt x="31619" y="31591"/>
                </a:lnTo>
                <a:lnTo>
                  <a:pt x="8483" y="65901"/>
                </a:lnTo>
                <a:lnTo>
                  <a:pt x="0" y="107950"/>
                </a:lnTo>
                <a:lnTo>
                  <a:pt x="0" y="539623"/>
                </a:lnTo>
                <a:lnTo>
                  <a:pt x="8483" y="581691"/>
                </a:lnTo>
                <a:lnTo>
                  <a:pt x="31619" y="616045"/>
                </a:lnTo>
                <a:lnTo>
                  <a:pt x="65933" y="639206"/>
                </a:lnTo>
                <a:lnTo>
                  <a:pt x="107950" y="647700"/>
                </a:lnTo>
                <a:lnTo>
                  <a:pt x="8605837" y="647700"/>
                </a:lnTo>
                <a:lnTo>
                  <a:pt x="8647832" y="639206"/>
                </a:lnTo>
                <a:lnTo>
                  <a:pt x="8682148" y="616045"/>
                </a:lnTo>
                <a:lnTo>
                  <a:pt x="8705296" y="581691"/>
                </a:lnTo>
                <a:lnTo>
                  <a:pt x="8713787" y="539623"/>
                </a:lnTo>
                <a:lnTo>
                  <a:pt x="8713787" y="107950"/>
                </a:lnTo>
                <a:lnTo>
                  <a:pt x="8705296" y="65901"/>
                </a:lnTo>
                <a:lnTo>
                  <a:pt x="8682148" y="31591"/>
                </a:lnTo>
                <a:lnTo>
                  <a:pt x="8647832" y="8473"/>
                </a:lnTo>
                <a:lnTo>
                  <a:pt x="8605837" y="0"/>
                </a:lnTo>
                <a:close/>
              </a:path>
            </a:pathLst>
          </a:custGeom>
          <a:solidFill>
            <a:srgbClr val="F6C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387" y="188976"/>
            <a:ext cx="8714105" cy="647700"/>
          </a:xfrm>
          <a:custGeom>
            <a:avLst/>
            <a:gdLst/>
            <a:ahLst/>
            <a:cxnLst/>
            <a:rect l="l" t="t" r="r" b="b"/>
            <a:pathLst>
              <a:path w="8714105" h="647700">
                <a:moveTo>
                  <a:pt x="0" y="107950"/>
                </a:moveTo>
                <a:lnTo>
                  <a:pt x="8483" y="65901"/>
                </a:lnTo>
                <a:lnTo>
                  <a:pt x="31619" y="31591"/>
                </a:lnTo>
                <a:lnTo>
                  <a:pt x="65933" y="8473"/>
                </a:lnTo>
                <a:lnTo>
                  <a:pt x="107950" y="0"/>
                </a:lnTo>
                <a:lnTo>
                  <a:pt x="8605837" y="0"/>
                </a:lnTo>
                <a:lnTo>
                  <a:pt x="8647832" y="8473"/>
                </a:lnTo>
                <a:lnTo>
                  <a:pt x="8682148" y="31591"/>
                </a:lnTo>
                <a:lnTo>
                  <a:pt x="8705296" y="65901"/>
                </a:lnTo>
                <a:lnTo>
                  <a:pt x="8713787" y="107950"/>
                </a:lnTo>
                <a:lnTo>
                  <a:pt x="8713787" y="539623"/>
                </a:lnTo>
                <a:lnTo>
                  <a:pt x="8705296" y="581691"/>
                </a:lnTo>
                <a:lnTo>
                  <a:pt x="8682148" y="616045"/>
                </a:lnTo>
                <a:lnTo>
                  <a:pt x="8647832" y="639206"/>
                </a:lnTo>
                <a:lnTo>
                  <a:pt x="8605837" y="647700"/>
                </a:lnTo>
                <a:lnTo>
                  <a:pt x="107950" y="647700"/>
                </a:lnTo>
                <a:lnTo>
                  <a:pt x="65933" y="639206"/>
                </a:lnTo>
                <a:lnTo>
                  <a:pt x="31619" y="616045"/>
                </a:lnTo>
                <a:lnTo>
                  <a:pt x="8483" y="581691"/>
                </a:lnTo>
                <a:lnTo>
                  <a:pt x="0" y="539623"/>
                </a:lnTo>
                <a:lnTo>
                  <a:pt x="0" y="10795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66745" y="224916"/>
            <a:ext cx="3742690" cy="557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5" dirty="0">
                <a:latin typeface="Franklin Gothic Medium"/>
                <a:cs typeface="Franklin Gothic Medium"/>
              </a:rPr>
              <a:t>Основные</a:t>
            </a:r>
            <a:r>
              <a:rPr sz="3600" spc="-110" dirty="0">
                <a:latin typeface="Franklin Gothic Medium"/>
                <a:cs typeface="Franklin Gothic Medium"/>
              </a:rPr>
              <a:t> </a:t>
            </a:r>
            <a:r>
              <a:rPr sz="3600" spc="-55" dirty="0">
                <a:latin typeface="Franklin Gothic Medium"/>
                <a:cs typeface="Franklin Gothic Medium"/>
              </a:rPr>
              <a:t>понятия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192" y="1235836"/>
            <a:ext cx="252349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9539" marR="5080" indent="-117475">
              <a:lnSpc>
                <a:spcPct val="100000"/>
              </a:lnSpc>
            </a:pPr>
            <a:r>
              <a:rPr sz="2000" b="1" spc="-285" dirty="0">
                <a:solidFill>
                  <a:srgbClr val="926154"/>
                </a:solidFill>
                <a:latin typeface="Arial"/>
                <a:cs typeface="Arial"/>
              </a:rPr>
              <a:t>ДОХОДЫ </a:t>
            </a:r>
            <a:r>
              <a:rPr sz="2000" b="1" spc="5" dirty="0">
                <a:solidFill>
                  <a:srgbClr val="926154"/>
                </a:solidFill>
                <a:latin typeface="Arial"/>
                <a:cs typeface="Arial"/>
              </a:rPr>
              <a:t>&lt; </a:t>
            </a:r>
            <a:r>
              <a:rPr sz="2000" b="1" spc="-310" dirty="0">
                <a:solidFill>
                  <a:srgbClr val="926154"/>
                </a:solidFill>
                <a:latin typeface="Arial"/>
                <a:cs typeface="Arial"/>
              </a:rPr>
              <a:t>РАСХОДЫ </a:t>
            </a:r>
            <a:r>
              <a:rPr sz="2000" b="1" spc="5" dirty="0">
                <a:solidFill>
                  <a:srgbClr val="926154"/>
                </a:solidFill>
                <a:latin typeface="Arial"/>
                <a:cs typeface="Arial"/>
              </a:rPr>
              <a:t>=  </a:t>
            </a:r>
            <a:r>
              <a:rPr sz="2000" b="1" spc="-204" dirty="0">
                <a:solidFill>
                  <a:srgbClr val="926154"/>
                </a:solidFill>
                <a:latin typeface="Arial"/>
                <a:cs typeface="Arial"/>
              </a:rPr>
              <a:t>ДЕФИЦИТ</a:t>
            </a:r>
            <a:r>
              <a:rPr sz="2000" b="1" spc="-170" dirty="0">
                <a:solidFill>
                  <a:srgbClr val="926154"/>
                </a:solidFill>
                <a:latin typeface="Arial"/>
                <a:cs typeface="Arial"/>
              </a:rPr>
              <a:t> </a:t>
            </a:r>
            <a:r>
              <a:rPr sz="2000" b="1" spc="-285" dirty="0">
                <a:solidFill>
                  <a:srgbClr val="926154"/>
                </a:solidFill>
                <a:latin typeface="Arial"/>
                <a:cs typeface="Arial"/>
              </a:rPr>
              <a:t>БЮДЖЕТА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0128" y="2455417"/>
            <a:ext cx="2783205" cy="92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3810" algn="ctr">
              <a:lnSpc>
                <a:spcPct val="100000"/>
              </a:lnSpc>
            </a:pPr>
            <a:r>
              <a:rPr sz="2000" b="1" i="1" spc="-235" dirty="0">
                <a:solidFill>
                  <a:srgbClr val="5F3A13"/>
                </a:solidFill>
                <a:latin typeface="Arial"/>
                <a:cs typeface="Arial"/>
              </a:rPr>
              <a:t>НЕДОСТАЮЩИЕ  </a:t>
            </a:r>
            <a:r>
              <a:rPr sz="2000" b="1" i="1" spc="-254" dirty="0">
                <a:solidFill>
                  <a:srgbClr val="5F3A13"/>
                </a:solidFill>
                <a:latin typeface="Arial"/>
                <a:cs typeface="Arial"/>
              </a:rPr>
              <a:t>СРЕДСТВА </a:t>
            </a:r>
            <a:r>
              <a:rPr sz="2000" b="1" i="1" spc="-235" dirty="0">
                <a:solidFill>
                  <a:srgbClr val="5F3A13"/>
                </a:solidFill>
                <a:latin typeface="Arial"/>
                <a:cs typeface="Arial"/>
              </a:rPr>
              <a:t>БЕРУТ </a:t>
            </a:r>
            <a:r>
              <a:rPr sz="2000" b="1" i="1" spc="-220" dirty="0">
                <a:solidFill>
                  <a:srgbClr val="5F3A13"/>
                </a:solidFill>
                <a:latin typeface="Arial"/>
                <a:cs typeface="Arial"/>
              </a:rPr>
              <a:t>В </a:t>
            </a:r>
            <a:r>
              <a:rPr sz="2000" b="1" i="1" spc="-280" dirty="0">
                <a:solidFill>
                  <a:srgbClr val="5F3A13"/>
                </a:solidFill>
                <a:latin typeface="Arial"/>
                <a:cs typeface="Arial"/>
              </a:rPr>
              <a:t>ДОЛГ  </a:t>
            </a:r>
            <a:r>
              <a:rPr sz="2000" b="1" i="1" spc="-165" dirty="0">
                <a:solidFill>
                  <a:srgbClr val="5F3A13"/>
                </a:solidFill>
                <a:latin typeface="Arial"/>
                <a:cs typeface="Arial"/>
              </a:rPr>
              <a:t>ИЛИ </a:t>
            </a:r>
            <a:r>
              <a:rPr sz="2000" b="1" i="1" spc="-145" dirty="0">
                <a:solidFill>
                  <a:srgbClr val="5F3A13"/>
                </a:solidFill>
                <a:latin typeface="Arial"/>
                <a:cs typeface="Arial"/>
              </a:rPr>
              <a:t>ИЗ</a:t>
            </a:r>
            <a:r>
              <a:rPr sz="2000" b="1" i="1" spc="-80" dirty="0">
                <a:solidFill>
                  <a:srgbClr val="5F3A13"/>
                </a:solidFill>
                <a:latin typeface="Arial"/>
                <a:cs typeface="Arial"/>
              </a:rPr>
              <a:t> </a:t>
            </a:r>
            <a:r>
              <a:rPr sz="2000" b="1" i="1" spc="-175" dirty="0">
                <a:solidFill>
                  <a:srgbClr val="5F3A13"/>
                </a:solidFill>
                <a:latin typeface="Arial"/>
                <a:cs typeface="Arial"/>
              </a:rPr>
              <a:t>НАКОПЛЕНИЙ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74207" y="1235836"/>
            <a:ext cx="252349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</a:pPr>
            <a:r>
              <a:rPr sz="2000" b="1" spc="-285" dirty="0">
                <a:solidFill>
                  <a:srgbClr val="926154"/>
                </a:solidFill>
                <a:latin typeface="Arial"/>
                <a:cs typeface="Arial"/>
              </a:rPr>
              <a:t>ДОХОДЫ </a:t>
            </a:r>
            <a:r>
              <a:rPr sz="2000" b="1" spc="5" dirty="0">
                <a:solidFill>
                  <a:srgbClr val="926154"/>
                </a:solidFill>
                <a:latin typeface="Arial"/>
                <a:cs typeface="Arial"/>
              </a:rPr>
              <a:t>&gt; </a:t>
            </a:r>
            <a:r>
              <a:rPr sz="2000" b="1" spc="-310" dirty="0">
                <a:solidFill>
                  <a:srgbClr val="926154"/>
                </a:solidFill>
                <a:latin typeface="Arial"/>
                <a:cs typeface="Arial"/>
              </a:rPr>
              <a:t>РАСХОДЫ </a:t>
            </a:r>
            <a:r>
              <a:rPr sz="2000" b="1" spc="5" dirty="0">
                <a:solidFill>
                  <a:srgbClr val="926154"/>
                </a:solidFill>
                <a:latin typeface="Arial"/>
                <a:cs typeface="Arial"/>
              </a:rPr>
              <a:t>=  </a:t>
            </a:r>
            <a:r>
              <a:rPr sz="2000" b="1" spc="-200" dirty="0">
                <a:solidFill>
                  <a:srgbClr val="926154"/>
                </a:solidFill>
                <a:latin typeface="Arial"/>
                <a:cs typeface="Arial"/>
              </a:rPr>
              <a:t>ПРОФИЦИТ</a:t>
            </a:r>
            <a:r>
              <a:rPr sz="2000" b="1" spc="-180" dirty="0">
                <a:solidFill>
                  <a:srgbClr val="926154"/>
                </a:solidFill>
                <a:latin typeface="Arial"/>
                <a:cs typeface="Arial"/>
              </a:rPr>
              <a:t> </a:t>
            </a:r>
            <a:r>
              <a:rPr sz="2000" b="1" spc="-285" dirty="0">
                <a:solidFill>
                  <a:srgbClr val="926154"/>
                </a:solidFill>
                <a:latin typeface="Arial"/>
                <a:cs typeface="Arial"/>
              </a:rPr>
              <a:t>БЮДЖЕТА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7651" y="2455417"/>
            <a:ext cx="2277745" cy="92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000" b="1" i="1" spc="-130" dirty="0">
                <a:solidFill>
                  <a:srgbClr val="5F3A13"/>
                </a:solidFill>
                <a:latin typeface="Arial"/>
                <a:cs typeface="Arial"/>
              </a:rPr>
              <a:t>ИЗЛИШКИ</a:t>
            </a:r>
            <a:r>
              <a:rPr sz="2000" b="1" i="1" spc="-150" dirty="0">
                <a:solidFill>
                  <a:srgbClr val="5F3A13"/>
                </a:solidFill>
                <a:latin typeface="Arial"/>
                <a:cs typeface="Arial"/>
              </a:rPr>
              <a:t> </a:t>
            </a:r>
            <a:r>
              <a:rPr sz="2000" b="1" i="1" spc="-245" dirty="0">
                <a:solidFill>
                  <a:srgbClr val="5F3A13"/>
                </a:solidFill>
                <a:latin typeface="Arial"/>
                <a:cs typeface="Arial"/>
              </a:rPr>
              <a:t>СРЕДСТВ  </a:t>
            </a:r>
            <a:r>
              <a:rPr sz="2000" b="1" i="1" spc="-254" dirty="0">
                <a:solidFill>
                  <a:srgbClr val="5F3A13"/>
                </a:solidFill>
                <a:latin typeface="Arial"/>
                <a:cs typeface="Arial"/>
              </a:rPr>
              <a:t>НАПРАВЛЯЮТ</a:t>
            </a:r>
            <a:endParaRPr sz="20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2000" b="1" i="1" spc="-220" dirty="0">
                <a:solidFill>
                  <a:srgbClr val="5F3A13"/>
                </a:solidFill>
                <a:latin typeface="Arial"/>
                <a:cs typeface="Arial"/>
              </a:rPr>
              <a:t>В</a:t>
            </a:r>
            <a:r>
              <a:rPr sz="2000" b="1" i="1" spc="-160" dirty="0">
                <a:solidFill>
                  <a:srgbClr val="5F3A13"/>
                </a:solidFill>
                <a:latin typeface="Arial"/>
                <a:cs typeface="Arial"/>
              </a:rPr>
              <a:t> </a:t>
            </a:r>
            <a:r>
              <a:rPr sz="2000" b="1" i="1" spc="-185" dirty="0">
                <a:solidFill>
                  <a:srgbClr val="5F3A13"/>
                </a:solidFill>
                <a:latin typeface="Arial"/>
                <a:cs typeface="Arial"/>
              </a:rPr>
              <a:t>НАКОПЛЕНИЯ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60700" y="1127125"/>
            <a:ext cx="2809875" cy="2444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9590" y="3891279"/>
            <a:ext cx="8635365" cy="15542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304925" algn="l"/>
                <a:tab pos="2952750" algn="l"/>
                <a:tab pos="3380740" algn="l"/>
                <a:tab pos="3959860" algn="l"/>
                <a:tab pos="4612640" algn="l"/>
                <a:tab pos="4902200" algn="l"/>
                <a:tab pos="6303010" algn="l"/>
                <a:tab pos="7926070" algn="l"/>
                <a:tab pos="8464550" algn="l"/>
              </a:tabLst>
            </a:pPr>
            <a:r>
              <a:rPr sz="2000" b="1" spc="-5" dirty="0">
                <a:solidFill>
                  <a:srgbClr val="663300"/>
                </a:solidFill>
                <a:latin typeface="Constantia"/>
                <a:cs typeface="Constantia"/>
              </a:rPr>
              <a:t>&lt;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Б</a:t>
            </a:r>
            <a:r>
              <a:rPr sz="2000" b="1" spc="-65" dirty="0">
                <a:solidFill>
                  <a:srgbClr val="663300"/>
                </a:solidFill>
                <a:latin typeface="Constantia"/>
                <a:cs typeface="Constantia"/>
              </a:rPr>
              <a:t>ю</a:t>
            </a:r>
            <a:r>
              <a:rPr sz="2000" b="1" spc="-10" dirty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sz="2000" b="1" spc="-35" dirty="0">
                <a:solidFill>
                  <a:srgbClr val="663300"/>
                </a:solidFill>
                <a:latin typeface="Constantia"/>
                <a:cs typeface="Constantia"/>
              </a:rPr>
              <a:t>ж</a:t>
            </a:r>
            <a:r>
              <a:rPr sz="2000" b="1" spc="-10" dirty="0">
                <a:solidFill>
                  <a:srgbClr val="663300"/>
                </a:solidFill>
                <a:latin typeface="Constantia"/>
                <a:cs typeface="Constantia"/>
              </a:rPr>
              <a:t>е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т	</a:t>
            </a:r>
            <a:r>
              <a:rPr sz="2000" spc="-50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spc="-20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spc="-20" dirty="0">
                <a:solidFill>
                  <a:srgbClr val="663300"/>
                </a:solidFill>
                <a:latin typeface="Constantia"/>
                <a:cs typeface="Constantia"/>
              </a:rPr>
              <a:t>т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а</a:t>
            </a:r>
            <a:r>
              <a:rPr sz="2000" spc="-60" dirty="0">
                <a:solidFill>
                  <a:srgbClr val="663300"/>
                </a:solidFill>
                <a:latin typeface="Constantia"/>
                <a:cs typeface="Constantia"/>
              </a:rPr>
              <a:t>в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ля</a:t>
            </a:r>
            <a:r>
              <a:rPr sz="2000" spc="-20" dirty="0">
                <a:solidFill>
                  <a:srgbClr val="663300"/>
                </a:solidFill>
                <a:latin typeface="Constantia"/>
                <a:cs typeface="Constantia"/>
              </a:rPr>
              <a:t>ет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ся</a:t>
            </a:r>
            <a:r>
              <a:rPr sz="2000">
                <a:solidFill>
                  <a:srgbClr val="663300"/>
                </a:solidFill>
                <a:latin typeface="Constantia"/>
                <a:cs typeface="Constantia"/>
              </a:rPr>
              <a:t>	</a:t>
            </a:r>
            <a:r>
              <a:rPr lang="ru-RU" sz="2000" spc="-20" dirty="0" smtClean="0">
                <a:solidFill>
                  <a:srgbClr val="663300"/>
                </a:solidFill>
                <a:latin typeface="Constantia"/>
                <a:cs typeface="Constantia"/>
              </a:rPr>
              <a:t>один</a:t>
            </a:r>
            <a:r>
              <a:rPr sz="2000">
                <a:solidFill>
                  <a:srgbClr val="663300"/>
                </a:solidFill>
                <a:latin typeface="Constantia"/>
                <a:cs typeface="Constantia"/>
              </a:rPr>
              <a:t>	</a:t>
            </a:r>
            <a:r>
              <a:rPr sz="2000" spc="-50" smtClean="0">
                <a:solidFill>
                  <a:srgbClr val="663300"/>
                </a:solidFill>
                <a:latin typeface="Constantia"/>
                <a:cs typeface="Constantia"/>
              </a:rPr>
              <a:t>г</a:t>
            </a:r>
            <a:r>
              <a:rPr sz="2000" spc="-65" smtClean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	–	</a:t>
            </a:r>
            <a:r>
              <a:rPr sz="2000" spc="-30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черед</a:t>
            </a:r>
            <a:r>
              <a:rPr sz="2000" spc="-10" dirty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ой	</a:t>
            </a:r>
            <a:r>
              <a:rPr sz="2000" spc="-10" dirty="0">
                <a:solidFill>
                  <a:srgbClr val="663300"/>
                </a:solidFill>
                <a:latin typeface="Constantia"/>
                <a:cs typeface="Constantia"/>
              </a:rPr>
              <a:t>ф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и</a:t>
            </a:r>
            <a:r>
              <a:rPr sz="2000" spc="-10" dirty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а</a:t>
            </a:r>
            <a:r>
              <a:rPr sz="2000" spc="-10" dirty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spc="-40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ов</a:t>
            </a:r>
            <a:r>
              <a:rPr sz="2000" spc="-15" dirty="0">
                <a:solidFill>
                  <a:srgbClr val="663300"/>
                </a:solidFill>
                <a:latin typeface="Constantia"/>
                <a:cs typeface="Constantia"/>
              </a:rPr>
              <a:t>ы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й	</a:t>
            </a:r>
            <a:r>
              <a:rPr sz="2000" spc="-50" dirty="0">
                <a:solidFill>
                  <a:srgbClr val="663300"/>
                </a:solidFill>
                <a:latin typeface="Constantia"/>
                <a:cs typeface="Constantia"/>
              </a:rPr>
              <a:t>г</a:t>
            </a:r>
            <a:r>
              <a:rPr sz="2000" spc="-65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sz="2000">
                <a:solidFill>
                  <a:srgbClr val="663300"/>
                </a:solidFill>
                <a:latin typeface="Constantia"/>
                <a:cs typeface="Constantia"/>
              </a:rPr>
              <a:t>	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727950" algn="l"/>
              </a:tabLst>
            </a:pP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Очередной </a:t>
            </a:r>
            <a:r>
              <a:rPr sz="2000" b="1" spc="-145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фин</a:t>
            </a:r>
            <a:r>
              <a:rPr sz="2000" b="1" spc="-10" dirty="0">
                <a:solidFill>
                  <a:srgbClr val="663300"/>
                </a:solidFill>
                <a:latin typeface="Constantia"/>
                <a:cs typeface="Constantia"/>
              </a:rPr>
              <a:t>а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b="1" spc="-35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ов</a:t>
            </a:r>
            <a:r>
              <a:rPr sz="2000" b="1" spc="5" dirty="0">
                <a:solidFill>
                  <a:srgbClr val="663300"/>
                </a:solidFill>
                <a:latin typeface="Constantia"/>
                <a:cs typeface="Constantia"/>
              </a:rPr>
              <a:t>ы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й </a:t>
            </a:r>
            <a:r>
              <a:rPr sz="2000" b="1" spc="-145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b="1" spc="-50" dirty="0">
                <a:solidFill>
                  <a:srgbClr val="663300"/>
                </a:solidFill>
                <a:latin typeface="Constantia"/>
                <a:cs typeface="Constantia"/>
              </a:rPr>
              <a:t>г</a:t>
            </a:r>
            <a:r>
              <a:rPr sz="2000" b="1" spc="-65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д </a:t>
            </a:r>
            <a:r>
              <a:rPr sz="2000" b="1" spc="-125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– </a:t>
            </a:r>
            <a:r>
              <a:rPr sz="2000" spc="-170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50" dirty="0">
                <a:solidFill>
                  <a:srgbClr val="663300"/>
                </a:solidFill>
                <a:latin typeface="Constantia"/>
                <a:cs typeface="Constantia"/>
              </a:rPr>
              <a:t>г</a:t>
            </a:r>
            <a:r>
              <a:rPr sz="2000" spc="-80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pc="20" dirty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, </a:t>
            </a:r>
            <a:r>
              <a:rPr sz="2000" spc="-185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а </a:t>
            </a:r>
            <a:r>
              <a:rPr sz="2000" spc="-229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55" dirty="0">
                <a:solidFill>
                  <a:srgbClr val="663300"/>
                </a:solidFill>
                <a:latin typeface="Constantia"/>
                <a:cs typeface="Constantia"/>
              </a:rPr>
              <a:t>к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pc="-25" dirty="0">
                <a:solidFill>
                  <a:srgbClr val="663300"/>
                </a:solidFill>
                <a:latin typeface="Constantia"/>
                <a:cs typeface="Constantia"/>
              </a:rPr>
              <a:t>т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pc="-10" dirty="0">
                <a:solidFill>
                  <a:srgbClr val="663300"/>
                </a:solidFill>
                <a:latin typeface="Constantia"/>
                <a:cs typeface="Constantia"/>
              </a:rPr>
              <a:t>р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ый </a:t>
            </a:r>
            <a:r>
              <a:rPr sz="2000" spc="-210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40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ос</a:t>
            </a:r>
            <a:r>
              <a:rPr sz="2000" spc="-25" dirty="0">
                <a:solidFill>
                  <a:srgbClr val="663300"/>
                </a:solidFill>
                <a:latin typeface="Constantia"/>
                <a:cs typeface="Constantia"/>
              </a:rPr>
              <a:t>т</a:t>
            </a:r>
            <a:r>
              <a:rPr sz="2000" spc="-15" dirty="0">
                <a:solidFill>
                  <a:srgbClr val="663300"/>
                </a:solidFill>
                <a:latin typeface="Constantia"/>
                <a:cs typeface="Constantia"/>
              </a:rPr>
              <a:t>а</a:t>
            </a:r>
            <a:r>
              <a:rPr sz="2000" spc="-60" dirty="0">
                <a:solidFill>
                  <a:srgbClr val="663300"/>
                </a:solidFill>
                <a:latin typeface="Constantia"/>
                <a:cs typeface="Constantia"/>
              </a:rPr>
              <a:t>в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ляе</a:t>
            </a:r>
            <a:r>
              <a:rPr sz="2000" spc="-25" dirty="0">
                <a:solidFill>
                  <a:srgbClr val="663300"/>
                </a:solidFill>
                <a:latin typeface="Constantia"/>
                <a:cs typeface="Constantia"/>
              </a:rPr>
              <a:t>т</a:t>
            </a:r>
            <a:r>
              <a:rPr sz="2000" spc="-15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я	б</a:t>
            </a:r>
            <a:r>
              <a:rPr sz="2000" spc="-70" dirty="0">
                <a:solidFill>
                  <a:srgbClr val="663300"/>
                </a:solidFill>
                <a:latin typeface="Constantia"/>
                <a:cs typeface="Constantia"/>
              </a:rPr>
              <a:t>ю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sz="2000" spc="-45" dirty="0">
                <a:solidFill>
                  <a:srgbClr val="663300"/>
                </a:solidFill>
                <a:latin typeface="Constantia"/>
                <a:cs typeface="Constantia"/>
              </a:rPr>
              <a:t>ж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ет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000" spc="-5">
                <a:solidFill>
                  <a:srgbClr val="663300"/>
                </a:solidFill>
                <a:latin typeface="Constantia"/>
                <a:cs typeface="Constantia"/>
              </a:rPr>
              <a:t>(</a:t>
            </a:r>
            <a:r>
              <a:rPr sz="2000" spc="-5" smtClean="0">
                <a:solidFill>
                  <a:srgbClr val="663300"/>
                </a:solidFill>
                <a:latin typeface="Constantia"/>
                <a:cs typeface="Constantia"/>
              </a:rPr>
              <a:t>201</a:t>
            </a:r>
            <a:r>
              <a:rPr lang="ru-RU" sz="2000" spc="-5" dirty="0" smtClean="0">
                <a:solidFill>
                  <a:srgbClr val="663300"/>
                </a:solidFill>
                <a:latin typeface="Constantia"/>
                <a:cs typeface="Constantia"/>
              </a:rPr>
              <a:t>6</a:t>
            </a:r>
            <a:r>
              <a:rPr sz="2000" spc="-130" smtClean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30" dirty="0">
                <a:solidFill>
                  <a:srgbClr val="663300"/>
                </a:solidFill>
                <a:latin typeface="Constantia"/>
                <a:cs typeface="Constantia"/>
              </a:rPr>
              <a:t>год)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1855" y="224916"/>
            <a:ext cx="3248025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30" dirty="0">
                <a:latin typeface="Franklin Gothic Medium"/>
                <a:cs typeface="Franklin Gothic Medium"/>
              </a:rPr>
              <a:t>Стадии</a:t>
            </a:r>
            <a:r>
              <a:rPr sz="3600" spc="-110" dirty="0">
                <a:latin typeface="Franklin Gothic Medium"/>
                <a:cs typeface="Franklin Gothic Medium"/>
              </a:rPr>
              <a:t> </a:t>
            </a:r>
            <a:r>
              <a:rPr sz="3600" spc="-60" dirty="0">
                <a:latin typeface="Franklin Gothic Medium"/>
                <a:cs typeface="Franklin Gothic Medium"/>
              </a:rPr>
              <a:t>бюджета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537" y="895350"/>
            <a:ext cx="9034399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987" y="1196975"/>
            <a:ext cx="6408674" cy="2305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0207" y="315214"/>
            <a:ext cx="80635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6745" marR="5080" indent="-614680">
              <a:lnSpc>
                <a:spcPct val="100000"/>
              </a:lnSpc>
            </a:pPr>
            <a:r>
              <a:rPr b="1" dirty="0">
                <a:latin typeface="Constantia"/>
                <a:cs typeface="Constantia"/>
              </a:rPr>
              <a:t>Основные </a:t>
            </a:r>
            <a:r>
              <a:rPr b="1" spc="-5" dirty="0">
                <a:latin typeface="Constantia"/>
                <a:cs typeface="Constantia"/>
              </a:rPr>
              <a:t>характеристики </a:t>
            </a:r>
            <a:r>
              <a:rPr b="1" spc="-25">
                <a:latin typeface="Constantia"/>
                <a:cs typeface="Constantia"/>
              </a:rPr>
              <a:t>бюджета</a:t>
            </a:r>
            <a:r>
              <a:rPr b="1" spc="-340">
                <a:latin typeface="Constantia"/>
                <a:cs typeface="Constantia"/>
              </a:rPr>
              <a:t> </a:t>
            </a:r>
            <a:r>
              <a:rPr lang="ru-RU" b="1" spc="-340" dirty="0" smtClean="0">
                <a:latin typeface="Constantia"/>
                <a:cs typeface="Constantia"/>
              </a:rPr>
              <a:t>Рыбасовского</a:t>
            </a:r>
            <a:r>
              <a:rPr b="1" spc="-15" smtClean="0">
                <a:latin typeface="Constantia"/>
                <a:cs typeface="Constantia"/>
              </a:rPr>
              <a:t>  </a:t>
            </a:r>
            <a:r>
              <a:rPr b="1" spc="-25" dirty="0">
                <a:latin typeface="Constantia"/>
                <a:cs typeface="Constantia"/>
              </a:rPr>
              <a:t>сельского </a:t>
            </a:r>
            <a:r>
              <a:rPr b="1" spc="-10">
                <a:latin typeface="Constantia"/>
                <a:cs typeface="Constantia"/>
              </a:rPr>
              <a:t>поселения </a:t>
            </a:r>
            <a:r>
              <a:rPr lang="ru-RU" b="1" spc="-10" dirty="0" err="1" smtClean="0">
                <a:latin typeface="Constantia"/>
                <a:cs typeface="Constantia"/>
              </a:rPr>
              <a:t>Сальского</a:t>
            </a:r>
            <a:r>
              <a:rPr b="1" spc="-275" smtClean="0">
                <a:latin typeface="Constantia"/>
                <a:cs typeface="Constantia"/>
              </a:rPr>
              <a:t> </a:t>
            </a:r>
            <a:r>
              <a:rPr b="1" spc="-5" dirty="0">
                <a:latin typeface="Constantia"/>
                <a:cs typeface="Constantia"/>
              </a:rPr>
              <a:t>района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80479" y="3460369"/>
            <a:ext cx="119062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Constantia"/>
                <a:cs typeface="Constantia"/>
              </a:rPr>
              <a:t>тыс.рублей</a:t>
            </a:r>
            <a:endParaRPr sz="1800">
              <a:latin typeface="Constantia"/>
              <a:cs typeface="Constanti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20737" y="3927475"/>
          <a:ext cx="6913562" cy="10114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2338"/>
                <a:gridCol w="1692275"/>
                <a:gridCol w="1692275"/>
                <a:gridCol w="1836674"/>
              </a:tblGrid>
              <a:tr h="6400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Период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Доходы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бюджета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Расходы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бюджета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Дефицит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бюджета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</a:tr>
              <a:tr h="37134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800" spc="-11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6862,7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8461,6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1598,9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887" y="36576"/>
            <a:ext cx="8839200" cy="101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2479" y="74676"/>
            <a:ext cx="6689090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885" marR="5080" indent="-1353820">
              <a:lnSpc>
                <a:spcPct val="100000"/>
              </a:lnSpc>
            </a:pPr>
            <a:r>
              <a:rPr sz="1800" spc="-5" dirty="0"/>
              <a:t>Структура </a:t>
            </a:r>
            <a:r>
              <a:rPr sz="1800" spc="-30" dirty="0"/>
              <a:t>доходов </a:t>
            </a:r>
            <a:r>
              <a:rPr sz="1800" spc="-20"/>
              <a:t>бюджета </a:t>
            </a:r>
            <a:r>
              <a:rPr lang="ru-RU" sz="1800" spc="-20" dirty="0" err="1" smtClean="0"/>
              <a:t>Рыбасовск</a:t>
            </a:r>
            <a:r>
              <a:rPr sz="1800" spc="-15" smtClean="0"/>
              <a:t>ого </a:t>
            </a:r>
            <a:r>
              <a:rPr sz="1800" spc="-20"/>
              <a:t>сельского</a:t>
            </a:r>
            <a:r>
              <a:rPr sz="1800" spc="-305"/>
              <a:t> </a:t>
            </a:r>
            <a:r>
              <a:rPr lang="ru-RU" sz="1800" spc="-305" dirty="0" smtClean="0"/>
              <a:t> </a:t>
            </a:r>
            <a:r>
              <a:rPr sz="1800" spc="-10" smtClean="0"/>
              <a:t>поселения  </a:t>
            </a:r>
            <a:r>
              <a:rPr lang="ru-RU" sz="1800" spc="-10" dirty="0" err="1" smtClean="0"/>
              <a:t>Сальского</a:t>
            </a:r>
            <a:r>
              <a:rPr sz="1800" spc="-20" smtClean="0"/>
              <a:t> </a:t>
            </a:r>
            <a:r>
              <a:rPr sz="1800" spc="-5"/>
              <a:t>района </a:t>
            </a:r>
            <a:r>
              <a:rPr lang="ru-RU" sz="1800" spc="-5" dirty="0" smtClean="0"/>
              <a:t>на 2016 г</a:t>
            </a:r>
            <a:r>
              <a:rPr sz="1800" spc="-10" smtClean="0"/>
              <a:t>од</a:t>
            </a:r>
            <a:endParaRPr sz="1800"/>
          </a:p>
        </p:txBody>
      </p:sp>
      <p:sp>
        <p:nvSpPr>
          <p:cNvPr id="4" name="object 4"/>
          <p:cNvSpPr/>
          <p:nvPr/>
        </p:nvSpPr>
        <p:spPr>
          <a:xfrm>
            <a:off x="653173" y="1153286"/>
            <a:ext cx="2051685" cy="694055"/>
          </a:xfrm>
          <a:custGeom>
            <a:avLst/>
            <a:gdLst/>
            <a:ahLst/>
            <a:cxnLst/>
            <a:rect l="l" t="t" r="r" b="b"/>
            <a:pathLst>
              <a:path w="2051685" h="694055">
                <a:moveTo>
                  <a:pt x="1982203" y="0"/>
                </a:moveTo>
                <a:lnTo>
                  <a:pt x="69342" y="0"/>
                </a:lnTo>
                <a:lnTo>
                  <a:pt x="42353" y="5461"/>
                </a:lnTo>
                <a:lnTo>
                  <a:pt x="20312" y="20351"/>
                </a:lnTo>
                <a:lnTo>
                  <a:pt x="5450" y="42433"/>
                </a:lnTo>
                <a:lnTo>
                  <a:pt x="0" y="69468"/>
                </a:lnTo>
                <a:lnTo>
                  <a:pt x="0" y="624204"/>
                </a:lnTo>
                <a:lnTo>
                  <a:pt x="5450" y="651166"/>
                </a:lnTo>
                <a:lnTo>
                  <a:pt x="20312" y="673211"/>
                </a:lnTo>
                <a:lnTo>
                  <a:pt x="42353" y="688087"/>
                </a:lnTo>
                <a:lnTo>
                  <a:pt x="69342" y="693547"/>
                </a:lnTo>
                <a:lnTo>
                  <a:pt x="1982203" y="693547"/>
                </a:lnTo>
                <a:lnTo>
                  <a:pt x="2009165" y="688087"/>
                </a:lnTo>
                <a:lnTo>
                  <a:pt x="2031209" y="673211"/>
                </a:lnTo>
                <a:lnTo>
                  <a:pt x="2046086" y="651166"/>
                </a:lnTo>
                <a:lnTo>
                  <a:pt x="2051545" y="624204"/>
                </a:lnTo>
                <a:lnTo>
                  <a:pt x="2051545" y="69468"/>
                </a:lnTo>
                <a:lnTo>
                  <a:pt x="2046086" y="42433"/>
                </a:lnTo>
                <a:lnTo>
                  <a:pt x="2031209" y="20351"/>
                </a:lnTo>
                <a:lnTo>
                  <a:pt x="2009165" y="5461"/>
                </a:lnTo>
                <a:lnTo>
                  <a:pt x="198220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3173" y="1153286"/>
            <a:ext cx="2051685" cy="694055"/>
          </a:xfrm>
          <a:custGeom>
            <a:avLst/>
            <a:gdLst/>
            <a:ahLst/>
            <a:cxnLst/>
            <a:rect l="l" t="t" r="r" b="b"/>
            <a:pathLst>
              <a:path w="2051685" h="694055">
                <a:moveTo>
                  <a:pt x="0" y="69468"/>
                </a:moveTo>
                <a:lnTo>
                  <a:pt x="5450" y="42433"/>
                </a:lnTo>
                <a:lnTo>
                  <a:pt x="20312" y="20351"/>
                </a:lnTo>
                <a:lnTo>
                  <a:pt x="42353" y="5461"/>
                </a:lnTo>
                <a:lnTo>
                  <a:pt x="69342" y="0"/>
                </a:lnTo>
                <a:lnTo>
                  <a:pt x="1982203" y="0"/>
                </a:lnTo>
                <a:lnTo>
                  <a:pt x="2009165" y="5461"/>
                </a:lnTo>
                <a:lnTo>
                  <a:pt x="2031209" y="20351"/>
                </a:lnTo>
                <a:lnTo>
                  <a:pt x="2046086" y="42433"/>
                </a:lnTo>
                <a:lnTo>
                  <a:pt x="2051545" y="69468"/>
                </a:lnTo>
                <a:lnTo>
                  <a:pt x="2051545" y="624204"/>
                </a:lnTo>
                <a:lnTo>
                  <a:pt x="2046086" y="651166"/>
                </a:lnTo>
                <a:lnTo>
                  <a:pt x="2031209" y="673211"/>
                </a:lnTo>
                <a:lnTo>
                  <a:pt x="2009165" y="688087"/>
                </a:lnTo>
                <a:lnTo>
                  <a:pt x="1982203" y="693547"/>
                </a:lnTo>
                <a:lnTo>
                  <a:pt x="69342" y="693547"/>
                </a:lnTo>
                <a:lnTo>
                  <a:pt x="42353" y="688087"/>
                </a:lnTo>
                <a:lnTo>
                  <a:pt x="20312" y="673211"/>
                </a:lnTo>
                <a:lnTo>
                  <a:pt x="5450" y="651166"/>
                </a:lnTo>
                <a:lnTo>
                  <a:pt x="0" y="624204"/>
                </a:lnTo>
                <a:lnTo>
                  <a:pt x="0" y="6946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1077" y="1375155"/>
            <a:ext cx="145605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Налоговые</a:t>
            </a:r>
            <a:r>
              <a:rPr sz="14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доходы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8313" y="1846833"/>
            <a:ext cx="640080" cy="1299210"/>
          </a:xfrm>
          <a:custGeom>
            <a:avLst/>
            <a:gdLst/>
            <a:ahLst/>
            <a:cxnLst/>
            <a:rect l="l" t="t" r="r" b="b"/>
            <a:pathLst>
              <a:path w="640080" h="1299210">
                <a:moveTo>
                  <a:pt x="640016" y="0"/>
                </a:moveTo>
                <a:lnTo>
                  <a:pt x="0" y="1298828"/>
                </a:lnTo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8313" y="2065020"/>
            <a:ext cx="2703195" cy="2161540"/>
          </a:xfrm>
          <a:custGeom>
            <a:avLst/>
            <a:gdLst/>
            <a:ahLst/>
            <a:cxnLst/>
            <a:rect l="l" t="t" r="r" b="b"/>
            <a:pathLst>
              <a:path w="2703195" h="2161540">
                <a:moveTo>
                  <a:pt x="2486914" y="0"/>
                </a:moveTo>
                <a:lnTo>
                  <a:pt x="216128" y="0"/>
                </a:lnTo>
                <a:lnTo>
                  <a:pt x="166571" y="5708"/>
                </a:lnTo>
                <a:lnTo>
                  <a:pt x="121079" y="21969"/>
                </a:lnTo>
                <a:lnTo>
                  <a:pt x="80950" y="47486"/>
                </a:lnTo>
                <a:lnTo>
                  <a:pt x="47480" y="80960"/>
                </a:lnTo>
                <a:lnTo>
                  <a:pt x="21967" y="121094"/>
                </a:lnTo>
                <a:lnTo>
                  <a:pt x="5707" y="166591"/>
                </a:lnTo>
                <a:lnTo>
                  <a:pt x="0" y="216153"/>
                </a:lnTo>
                <a:lnTo>
                  <a:pt x="0" y="1945258"/>
                </a:lnTo>
                <a:lnTo>
                  <a:pt x="5707" y="1994774"/>
                </a:lnTo>
                <a:lnTo>
                  <a:pt x="21967" y="2040237"/>
                </a:lnTo>
                <a:lnTo>
                  <a:pt x="47480" y="2080349"/>
                </a:lnTo>
                <a:lnTo>
                  <a:pt x="80950" y="2113809"/>
                </a:lnTo>
                <a:lnTo>
                  <a:pt x="121079" y="2139319"/>
                </a:lnTo>
                <a:lnTo>
                  <a:pt x="166571" y="2155577"/>
                </a:lnTo>
                <a:lnTo>
                  <a:pt x="216128" y="2161285"/>
                </a:lnTo>
                <a:lnTo>
                  <a:pt x="2486914" y="2161285"/>
                </a:lnTo>
                <a:lnTo>
                  <a:pt x="2536476" y="2155577"/>
                </a:lnTo>
                <a:lnTo>
                  <a:pt x="2581973" y="2139319"/>
                </a:lnTo>
                <a:lnTo>
                  <a:pt x="2622107" y="2113809"/>
                </a:lnTo>
                <a:lnTo>
                  <a:pt x="2655581" y="2080349"/>
                </a:lnTo>
                <a:lnTo>
                  <a:pt x="2681098" y="2040237"/>
                </a:lnTo>
                <a:lnTo>
                  <a:pt x="2697359" y="1994774"/>
                </a:lnTo>
                <a:lnTo>
                  <a:pt x="2703068" y="1945258"/>
                </a:lnTo>
                <a:lnTo>
                  <a:pt x="2703068" y="216153"/>
                </a:lnTo>
                <a:lnTo>
                  <a:pt x="2697359" y="166591"/>
                </a:lnTo>
                <a:lnTo>
                  <a:pt x="2681098" y="121094"/>
                </a:lnTo>
                <a:lnTo>
                  <a:pt x="2655581" y="80960"/>
                </a:lnTo>
                <a:lnTo>
                  <a:pt x="2622107" y="47486"/>
                </a:lnTo>
                <a:lnTo>
                  <a:pt x="2581973" y="21969"/>
                </a:lnTo>
                <a:lnTo>
                  <a:pt x="2536476" y="5708"/>
                </a:lnTo>
                <a:lnTo>
                  <a:pt x="24869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8313" y="2065020"/>
            <a:ext cx="2703195" cy="2161540"/>
          </a:xfrm>
          <a:custGeom>
            <a:avLst/>
            <a:gdLst/>
            <a:ahLst/>
            <a:cxnLst/>
            <a:rect l="l" t="t" r="r" b="b"/>
            <a:pathLst>
              <a:path w="2703195" h="2161540">
                <a:moveTo>
                  <a:pt x="0" y="216153"/>
                </a:moveTo>
                <a:lnTo>
                  <a:pt x="5707" y="166591"/>
                </a:lnTo>
                <a:lnTo>
                  <a:pt x="21967" y="121094"/>
                </a:lnTo>
                <a:lnTo>
                  <a:pt x="47480" y="80960"/>
                </a:lnTo>
                <a:lnTo>
                  <a:pt x="80950" y="47486"/>
                </a:lnTo>
                <a:lnTo>
                  <a:pt x="121079" y="21969"/>
                </a:lnTo>
                <a:lnTo>
                  <a:pt x="166571" y="5708"/>
                </a:lnTo>
                <a:lnTo>
                  <a:pt x="216128" y="0"/>
                </a:lnTo>
                <a:lnTo>
                  <a:pt x="2486914" y="0"/>
                </a:lnTo>
                <a:lnTo>
                  <a:pt x="2536476" y="5708"/>
                </a:lnTo>
                <a:lnTo>
                  <a:pt x="2581973" y="21969"/>
                </a:lnTo>
                <a:lnTo>
                  <a:pt x="2622107" y="47486"/>
                </a:lnTo>
                <a:lnTo>
                  <a:pt x="2655581" y="80960"/>
                </a:lnTo>
                <a:lnTo>
                  <a:pt x="2681098" y="121094"/>
                </a:lnTo>
                <a:lnTo>
                  <a:pt x="2697359" y="166591"/>
                </a:lnTo>
                <a:lnTo>
                  <a:pt x="2703068" y="216153"/>
                </a:lnTo>
                <a:lnTo>
                  <a:pt x="2703068" y="1945258"/>
                </a:lnTo>
                <a:lnTo>
                  <a:pt x="2697359" y="1994774"/>
                </a:lnTo>
                <a:lnTo>
                  <a:pt x="2681098" y="2040237"/>
                </a:lnTo>
                <a:lnTo>
                  <a:pt x="2655581" y="2080349"/>
                </a:lnTo>
                <a:lnTo>
                  <a:pt x="2622107" y="2113809"/>
                </a:lnTo>
                <a:lnTo>
                  <a:pt x="2581973" y="2139319"/>
                </a:lnTo>
                <a:lnTo>
                  <a:pt x="2536476" y="2155577"/>
                </a:lnTo>
                <a:lnTo>
                  <a:pt x="2486914" y="2161285"/>
                </a:lnTo>
                <a:lnTo>
                  <a:pt x="216128" y="2161285"/>
                </a:lnTo>
                <a:lnTo>
                  <a:pt x="166571" y="2155577"/>
                </a:lnTo>
                <a:lnTo>
                  <a:pt x="121079" y="2139319"/>
                </a:lnTo>
                <a:lnTo>
                  <a:pt x="80950" y="2113809"/>
                </a:lnTo>
                <a:lnTo>
                  <a:pt x="47480" y="2080349"/>
                </a:lnTo>
                <a:lnTo>
                  <a:pt x="21967" y="2040237"/>
                </a:lnTo>
                <a:lnTo>
                  <a:pt x="5707" y="1994774"/>
                </a:lnTo>
                <a:lnTo>
                  <a:pt x="0" y="1945258"/>
                </a:lnTo>
                <a:lnTo>
                  <a:pt x="0" y="216153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8137" y="2410586"/>
            <a:ext cx="2343785" cy="1287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latin typeface="Franklin Gothic Medium"/>
                <a:cs typeface="Franklin Gothic Medium"/>
              </a:rPr>
              <a:t>- </a:t>
            </a:r>
            <a:r>
              <a:rPr sz="1100" spc="-5" dirty="0">
                <a:latin typeface="Franklin Gothic Medium"/>
                <a:cs typeface="Franklin Gothic Medium"/>
              </a:rPr>
              <a:t>Налог </a:t>
            </a:r>
            <a:r>
              <a:rPr sz="1100" spc="-15" dirty="0">
                <a:latin typeface="Franklin Gothic Medium"/>
                <a:cs typeface="Franklin Gothic Medium"/>
              </a:rPr>
              <a:t>на доходы </a:t>
            </a:r>
            <a:r>
              <a:rPr sz="1100" spc="-20">
                <a:latin typeface="Franklin Gothic Medium"/>
                <a:cs typeface="Franklin Gothic Medium"/>
              </a:rPr>
              <a:t>физических</a:t>
            </a:r>
            <a:r>
              <a:rPr sz="1100" spc="-90">
                <a:latin typeface="Franklin Gothic Medium"/>
                <a:cs typeface="Franklin Gothic Medium"/>
              </a:rPr>
              <a:t> </a:t>
            </a:r>
            <a:r>
              <a:rPr sz="1100" spc="-15" smtClean="0">
                <a:latin typeface="Franklin Gothic Medium"/>
                <a:cs typeface="Franklin Gothic Medium"/>
              </a:rPr>
              <a:t>лиц</a:t>
            </a:r>
            <a:endParaRPr lang="ru-RU" sz="1100" spc="-15" dirty="0" smtClean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lang="ru-RU" sz="1100" spc="-15" dirty="0" smtClean="0">
                <a:latin typeface="Franklin Gothic Medium"/>
                <a:cs typeface="Franklin Gothic Medium"/>
              </a:rPr>
              <a:t>-Акцизы по подакцизным товарам</a:t>
            </a:r>
          </a:p>
          <a:p>
            <a:pPr marL="12700">
              <a:lnSpc>
                <a:spcPct val="100000"/>
              </a:lnSpc>
            </a:pPr>
            <a:r>
              <a:rPr lang="ru-RU" sz="1100" spc="-15" dirty="0" smtClean="0">
                <a:latin typeface="Franklin Gothic Medium"/>
                <a:cs typeface="Franklin Gothic Medium"/>
              </a:rPr>
              <a:t>-единый сельскохозяйственный налог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00" spc="-15" smtClean="0">
                <a:latin typeface="Franklin Gothic Medium"/>
                <a:cs typeface="Franklin Gothic Medium"/>
              </a:rPr>
              <a:t>-</a:t>
            </a:r>
            <a:r>
              <a:rPr sz="1100" spc="-15" dirty="0">
                <a:latin typeface="Franklin Gothic Medium"/>
                <a:cs typeface="Franklin Gothic Medium"/>
              </a:rPr>
              <a:t>Единый сельскохозяйственный</a:t>
            </a:r>
            <a:r>
              <a:rPr sz="1100" spc="-80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Franklin Gothic Medium"/>
                <a:cs typeface="Franklin Gothic Medium"/>
              </a:rPr>
              <a:t>налог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100" dirty="0">
                <a:latin typeface="Franklin Gothic Medium"/>
                <a:cs typeface="Franklin Gothic Medium"/>
              </a:rPr>
              <a:t>--Налог </a:t>
            </a:r>
            <a:r>
              <a:rPr sz="1100" spc="-15" dirty="0">
                <a:latin typeface="Franklin Gothic Medium"/>
                <a:cs typeface="Franklin Gothic Medium"/>
              </a:rPr>
              <a:t>на </a:t>
            </a:r>
            <a:r>
              <a:rPr sz="1100" spc="-20" dirty="0">
                <a:latin typeface="Franklin Gothic Medium"/>
                <a:cs typeface="Franklin Gothic Medium"/>
              </a:rPr>
              <a:t>имущество  физических</a:t>
            </a:r>
            <a:r>
              <a:rPr sz="1100" spc="-70" dirty="0">
                <a:latin typeface="Franklin Gothic Medium"/>
                <a:cs typeface="Franklin Gothic Medium"/>
              </a:rPr>
              <a:t> </a:t>
            </a:r>
            <a:r>
              <a:rPr sz="1100" spc="-15" dirty="0">
                <a:latin typeface="Franklin Gothic Medium"/>
                <a:cs typeface="Franklin Gothic Medium"/>
              </a:rPr>
              <a:t>лиц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00" spc="-15" dirty="0">
                <a:latin typeface="Franklin Gothic Medium"/>
                <a:cs typeface="Franklin Gothic Medium"/>
              </a:rPr>
              <a:t>-Земельный</a:t>
            </a:r>
            <a:r>
              <a:rPr sz="1100" spc="-114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Franklin Gothic Medium"/>
                <a:cs typeface="Franklin Gothic Medium"/>
              </a:rPr>
              <a:t>налог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00" spc="-10" dirty="0">
                <a:latin typeface="Franklin Gothic Medium"/>
                <a:cs typeface="Franklin Gothic Medium"/>
              </a:rPr>
              <a:t>-Государственная</a:t>
            </a:r>
            <a:r>
              <a:rPr sz="1100" spc="-105" dirty="0">
                <a:latin typeface="Franklin Gothic Medium"/>
                <a:cs typeface="Franklin Gothic Medium"/>
              </a:rPr>
              <a:t> </a:t>
            </a:r>
            <a:r>
              <a:rPr sz="1100" spc="-15" dirty="0">
                <a:latin typeface="Franklin Gothic Medium"/>
                <a:cs typeface="Franklin Gothic Medium"/>
              </a:rPr>
              <a:t>пошлина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45053" y="908685"/>
            <a:ext cx="2087245" cy="694055"/>
          </a:xfrm>
          <a:custGeom>
            <a:avLst/>
            <a:gdLst/>
            <a:ahLst/>
            <a:cxnLst/>
            <a:rect l="l" t="t" r="r" b="b"/>
            <a:pathLst>
              <a:path w="2087245" h="694055">
                <a:moveTo>
                  <a:pt x="2017395" y="0"/>
                </a:moveTo>
                <a:lnTo>
                  <a:pt x="69342" y="0"/>
                </a:lnTo>
                <a:lnTo>
                  <a:pt x="42326" y="5459"/>
                </a:lnTo>
                <a:lnTo>
                  <a:pt x="20288" y="20335"/>
                </a:lnTo>
                <a:lnTo>
                  <a:pt x="5441" y="42380"/>
                </a:lnTo>
                <a:lnTo>
                  <a:pt x="0" y="69341"/>
                </a:lnTo>
                <a:lnTo>
                  <a:pt x="0" y="624204"/>
                </a:lnTo>
                <a:lnTo>
                  <a:pt x="5441" y="651166"/>
                </a:lnTo>
                <a:lnTo>
                  <a:pt x="20288" y="673211"/>
                </a:lnTo>
                <a:lnTo>
                  <a:pt x="42326" y="688087"/>
                </a:lnTo>
                <a:lnTo>
                  <a:pt x="69342" y="693547"/>
                </a:lnTo>
                <a:lnTo>
                  <a:pt x="2017395" y="693547"/>
                </a:lnTo>
                <a:lnTo>
                  <a:pt x="2044356" y="688087"/>
                </a:lnTo>
                <a:lnTo>
                  <a:pt x="2066401" y="673211"/>
                </a:lnTo>
                <a:lnTo>
                  <a:pt x="2081277" y="651166"/>
                </a:lnTo>
                <a:lnTo>
                  <a:pt x="2086737" y="624204"/>
                </a:lnTo>
                <a:lnTo>
                  <a:pt x="2086737" y="69341"/>
                </a:lnTo>
                <a:lnTo>
                  <a:pt x="2081277" y="42380"/>
                </a:lnTo>
                <a:lnTo>
                  <a:pt x="2066401" y="20335"/>
                </a:lnTo>
                <a:lnTo>
                  <a:pt x="2044356" y="5459"/>
                </a:lnTo>
                <a:lnTo>
                  <a:pt x="201739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45053" y="908685"/>
            <a:ext cx="2087245" cy="694055"/>
          </a:xfrm>
          <a:custGeom>
            <a:avLst/>
            <a:gdLst/>
            <a:ahLst/>
            <a:cxnLst/>
            <a:rect l="l" t="t" r="r" b="b"/>
            <a:pathLst>
              <a:path w="2087245" h="694055">
                <a:moveTo>
                  <a:pt x="0" y="69341"/>
                </a:moveTo>
                <a:lnTo>
                  <a:pt x="5441" y="42380"/>
                </a:lnTo>
                <a:lnTo>
                  <a:pt x="20288" y="20335"/>
                </a:lnTo>
                <a:lnTo>
                  <a:pt x="42326" y="5459"/>
                </a:lnTo>
                <a:lnTo>
                  <a:pt x="69342" y="0"/>
                </a:lnTo>
                <a:lnTo>
                  <a:pt x="2017395" y="0"/>
                </a:lnTo>
                <a:lnTo>
                  <a:pt x="2044356" y="5459"/>
                </a:lnTo>
                <a:lnTo>
                  <a:pt x="2066401" y="20335"/>
                </a:lnTo>
                <a:lnTo>
                  <a:pt x="2081277" y="42380"/>
                </a:lnTo>
                <a:lnTo>
                  <a:pt x="2086737" y="69341"/>
                </a:lnTo>
                <a:lnTo>
                  <a:pt x="2086737" y="624204"/>
                </a:lnTo>
                <a:lnTo>
                  <a:pt x="2081277" y="651166"/>
                </a:lnTo>
                <a:lnTo>
                  <a:pt x="2066401" y="673211"/>
                </a:lnTo>
                <a:lnTo>
                  <a:pt x="2044356" y="688087"/>
                </a:lnTo>
                <a:lnTo>
                  <a:pt x="2017395" y="693547"/>
                </a:lnTo>
                <a:lnTo>
                  <a:pt x="69342" y="693547"/>
                </a:lnTo>
                <a:lnTo>
                  <a:pt x="42326" y="688087"/>
                </a:lnTo>
                <a:lnTo>
                  <a:pt x="20288" y="673211"/>
                </a:lnTo>
                <a:lnTo>
                  <a:pt x="5441" y="651166"/>
                </a:lnTo>
                <a:lnTo>
                  <a:pt x="0" y="624204"/>
                </a:lnTo>
                <a:lnTo>
                  <a:pt x="0" y="6934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16782" y="1017524"/>
            <a:ext cx="1345565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040" marR="5080" indent="-307975">
              <a:lnSpc>
                <a:spcPts val="1850"/>
              </a:lnSpc>
            </a:pP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Н</a:t>
            </a:r>
            <a:r>
              <a:rPr sz="18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е</a:t>
            </a:r>
            <a:r>
              <a:rPr sz="18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н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а</a:t>
            </a: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ло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г</a:t>
            </a:r>
            <a:r>
              <a:rPr sz="18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овые  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доходы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57498" y="1602232"/>
            <a:ext cx="196215" cy="1487170"/>
          </a:xfrm>
          <a:custGeom>
            <a:avLst/>
            <a:gdLst/>
            <a:ahLst/>
            <a:cxnLst/>
            <a:rect l="l" t="t" r="r" b="b"/>
            <a:pathLst>
              <a:path w="196214" h="1487170">
                <a:moveTo>
                  <a:pt x="196214" y="0"/>
                </a:moveTo>
                <a:lnTo>
                  <a:pt x="0" y="1486789"/>
                </a:lnTo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57498" y="2021713"/>
            <a:ext cx="2663825" cy="2134870"/>
          </a:xfrm>
          <a:custGeom>
            <a:avLst/>
            <a:gdLst/>
            <a:ahLst/>
            <a:cxnLst/>
            <a:rect l="l" t="t" r="r" b="b"/>
            <a:pathLst>
              <a:path w="2663825" h="2134870">
                <a:moveTo>
                  <a:pt x="2450211" y="0"/>
                </a:moveTo>
                <a:lnTo>
                  <a:pt x="213360" y="0"/>
                </a:lnTo>
                <a:lnTo>
                  <a:pt x="164432" y="5633"/>
                </a:lnTo>
                <a:lnTo>
                  <a:pt x="119520" y="21682"/>
                </a:lnTo>
                <a:lnTo>
                  <a:pt x="79905" y="46866"/>
                </a:lnTo>
                <a:lnTo>
                  <a:pt x="46866" y="79905"/>
                </a:lnTo>
                <a:lnTo>
                  <a:pt x="21682" y="119520"/>
                </a:lnTo>
                <a:lnTo>
                  <a:pt x="5633" y="164432"/>
                </a:lnTo>
                <a:lnTo>
                  <a:pt x="0" y="213360"/>
                </a:lnTo>
                <a:lnTo>
                  <a:pt x="0" y="1921129"/>
                </a:lnTo>
                <a:lnTo>
                  <a:pt x="5633" y="1970063"/>
                </a:lnTo>
                <a:lnTo>
                  <a:pt x="21682" y="2014993"/>
                </a:lnTo>
                <a:lnTo>
                  <a:pt x="46866" y="2054633"/>
                </a:lnTo>
                <a:lnTo>
                  <a:pt x="79905" y="2087699"/>
                </a:lnTo>
                <a:lnTo>
                  <a:pt x="119520" y="2112908"/>
                </a:lnTo>
                <a:lnTo>
                  <a:pt x="164432" y="2128975"/>
                </a:lnTo>
                <a:lnTo>
                  <a:pt x="213360" y="2134616"/>
                </a:lnTo>
                <a:lnTo>
                  <a:pt x="2450211" y="2134616"/>
                </a:lnTo>
                <a:lnTo>
                  <a:pt x="2499145" y="2128975"/>
                </a:lnTo>
                <a:lnTo>
                  <a:pt x="2544075" y="2112908"/>
                </a:lnTo>
                <a:lnTo>
                  <a:pt x="2583715" y="2087699"/>
                </a:lnTo>
                <a:lnTo>
                  <a:pt x="2616781" y="2054633"/>
                </a:lnTo>
                <a:lnTo>
                  <a:pt x="2641990" y="2014993"/>
                </a:lnTo>
                <a:lnTo>
                  <a:pt x="2658057" y="1970063"/>
                </a:lnTo>
                <a:lnTo>
                  <a:pt x="2663698" y="1921129"/>
                </a:lnTo>
                <a:lnTo>
                  <a:pt x="2663698" y="213360"/>
                </a:lnTo>
                <a:lnTo>
                  <a:pt x="2658057" y="164432"/>
                </a:lnTo>
                <a:lnTo>
                  <a:pt x="2641990" y="119520"/>
                </a:lnTo>
                <a:lnTo>
                  <a:pt x="2616781" y="79905"/>
                </a:lnTo>
                <a:lnTo>
                  <a:pt x="2583715" y="46866"/>
                </a:lnTo>
                <a:lnTo>
                  <a:pt x="2544075" y="21682"/>
                </a:lnTo>
                <a:lnTo>
                  <a:pt x="2499145" y="5633"/>
                </a:lnTo>
                <a:lnTo>
                  <a:pt x="245021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57498" y="2021713"/>
            <a:ext cx="2663825" cy="2134870"/>
          </a:xfrm>
          <a:custGeom>
            <a:avLst/>
            <a:gdLst/>
            <a:ahLst/>
            <a:cxnLst/>
            <a:rect l="l" t="t" r="r" b="b"/>
            <a:pathLst>
              <a:path w="2663825" h="2134870">
                <a:moveTo>
                  <a:pt x="0" y="213360"/>
                </a:moveTo>
                <a:lnTo>
                  <a:pt x="5633" y="164432"/>
                </a:lnTo>
                <a:lnTo>
                  <a:pt x="21682" y="119520"/>
                </a:lnTo>
                <a:lnTo>
                  <a:pt x="46866" y="79905"/>
                </a:lnTo>
                <a:lnTo>
                  <a:pt x="79905" y="46866"/>
                </a:lnTo>
                <a:lnTo>
                  <a:pt x="119520" y="21682"/>
                </a:lnTo>
                <a:lnTo>
                  <a:pt x="164432" y="5633"/>
                </a:lnTo>
                <a:lnTo>
                  <a:pt x="213360" y="0"/>
                </a:lnTo>
                <a:lnTo>
                  <a:pt x="2450211" y="0"/>
                </a:lnTo>
                <a:lnTo>
                  <a:pt x="2499145" y="5633"/>
                </a:lnTo>
                <a:lnTo>
                  <a:pt x="2544075" y="21682"/>
                </a:lnTo>
                <a:lnTo>
                  <a:pt x="2583715" y="46866"/>
                </a:lnTo>
                <a:lnTo>
                  <a:pt x="2616781" y="79905"/>
                </a:lnTo>
                <a:lnTo>
                  <a:pt x="2641990" y="119520"/>
                </a:lnTo>
                <a:lnTo>
                  <a:pt x="2658057" y="164432"/>
                </a:lnTo>
                <a:lnTo>
                  <a:pt x="2663698" y="213360"/>
                </a:lnTo>
                <a:lnTo>
                  <a:pt x="2663698" y="1921129"/>
                </a:lnTo>
                <a:lnTo>
                  <a:pt x="2658057" y="1970063"/>
                </a:lnTo>
                <a:lnTo>
                  <a:pt x="2641990" y="2014993"/>
                </a:lnTo>
                <a:lnTo>
                  <a:pt x="2616781" y="2054633"/>
                </a:lnTo>
                <a:lnTo>
                  <a:pt x="2583715" y="2087699"/>
                </a:lnTo>
                <a:lnTo>
                  <a:pt x="2544075" y="2112908"/>
                </a:lnTo>
                <a:lnTo>
                  <a:pt x="2499145" y="2128975"/>
                </a:lnTo>
                <a:lnTo>
                  <a:pt x="2450211" y="2134616"/>
                </a:lnTo>
                <a:lnTo>
                  <a:pt x="213360" y="2134616"/>
                </a:lnTo>
                <a:lnTo>
                  <a:pt x="164432" y="2128975"/>
                </a:lnTo>
                <a:lnTo>
                  <a:pt x="119520" y="2112908"/>
                </a:lnTo>
                <a:lnTo>
                  <a:pt x="79905" y="2087699"/>
                </a:lnTo>
                <a:lnTo>
                  <a:pt x="46866" y="2054633"/>
                </a:lnTo>
                <a:lnTo>
                  <a:pt x="21682" y="2014993"/>
                </a:lnTo>
                <a:lnTo>
                  <a:pt x="5633" y="1970063"/>
                </a:lnTo>
                <a:lnTo>
                  <a:pt x="0" y="1921129"/>
                </a:lnTo>
                <a:lnTo>
                  <a:pt x="0" y="213360"/>
                </a:lnTo>
                <a:close/>
              </a:path>
            </a:pathLst>
          </a:custGeom>
          <a:ln w="253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26967" y="2683382"/>
            <a:ext cx="2372995" cy="821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120"/>
              </a:lnSpc>
            </a:pPr>
            <a:r>
              <a:rPr sz="1000" spc="-10" dirty="0">
                <a:latin typeface="Franklin Gothic Medium"/>
                <a:cs typeface="Franklin Gothic Medium"/>
              </a:rPr>
              <a:t>-</a:t>
            </a:r>
            <a:r>
              <a:rPr sz="1100" spc="-10" dirty="0">
                <a:latin typeface="Franklin Gothic Medium"/>
                <a:cs typeface="Franklin Gothic Medium"/>
              </a:rPr>
              <a:t>Доходы, </a:t>
            </a:r>
            <a:r>
              <a:rPr sz="1100" spc="-15" dirty="0">
                <a:latin typeface="Franklin Gothic Medium"/>
                <a:cs typeface="Franklin Gothic Medium"/>
              </a:rPr>
              <a:t>получаемые </a:t>
            </a:r>
            <a:r>
              <a:rPr sz="1100" spc="-10" dirty="0">
                <a:latin typeface="Franklin Gothic Medium"/>
                <a:cs typeface="Franklin Gothic Medium"/>
              </a:rPr>
              <a:t>в виде</a:t>
            </a:r>
            <a:r>
              <a:rPr sz="1100" spc="-75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Franklin Gothic Medium"/>
                <a:cs typeface="Franklin Gothic Medium"/>
              </a:rPr>
              <a:t>арендной  </a:t>
            </a:r>
            <a:r>
              <a:rPr sz="1100" spc="-20" dirty="0">
                <a:latin typeface="Franklin Gothic Medium"/>
                <a:cs typeface="Franklin Gothic Medium"/>
              </a:rPr>
              <a:t>платы за земельные</a:t>
            </a:r>
            <a:r>
              <a:rPr sz="1100" spc="-45" dirty="0">
                <a:latin typeface="Franklin Gothic Medium"/>
                <a:cs typeface="Franklin Gothic Medium"/>
              </a:rPr>
              <a:t> </a:t>
            </a:r>
            <a:r>
              <a:rPr sz="1100" spc="-20" dirty="0">
                <a:latin typeface="Franklin Gothic Medium"/>
                <a:cs typeface="Franklin Gothic Medium"/>
              </a:rPr>
              <a:t>участки</a:t>
            </a:r>
            <a:endParaRPr sz="1100">
              <a:latin typeface="Franklin Gothic Medium"/>
              <a:cs typeface="Franklin Gothic Medium"/>
            </a:endParaRPr>
          </a:p>
          <a:p>
            <a:pPr marL="12700" marR="137160">
              <a:lnSpc>
                <a:spcPts val="1130"/>
              </a:lnSpc>
              <a:spcBef>
                <a:spcPts val="430"/>
              </a:spcBef>
            </a:pPr>
            <a:r>
              <a:rPr sz="1100" spc="-10" dirty="0">
                <a:latin typeface="Franklin Gothic Medium"/>
                <a:cs typeface="Franklin Gothic Medium"/>
              </a:rPr>
              <a:t>-Доходы </a:t>
            </a:r>
            <a:r>
              <a:rPr sz="1100" spc="-15" dirty="0">
                <a:latin typeface="Franklin Gothic Medium"/>
                <a:cs typeface="Franklin Gothic Medium"/>
              </a:rPr>
              <a:t>от </a:t>
            </a:r>
            <a:r>
              <a:rPr sz="1100" spc="-10" dirty="0">
                <a:latin typeface="Franklin Gothic Medium"/>
                <a:cs typeface="Franklin Gothic Medium"/>
              </a:rPr>
              <a:t>продажи </a:t>
            </a:r>
            <a:r>
              <a:rPr sz="1100" spc="-20" dirty="0">
                <a:latin typeface="Franklin Gothic Medium"/>
                <a:cs typeface="Franklin Gothic Medium"/>
              </a:rPr>
              <a:t>материальных</a:t>
            </a:r>
            <a:r>
              <a:rPr sz="1100" spc="-85" dirty="0">
                <a:latin typeface="Franklin Gothic Medium"/>
                <a:cs typeface="Franklin Gothic Medium"/>
              </a:rPr>
              <a:t> </a:t>
            </a:r>
            <a:r>
              <a:rPr sz="1100" spc="-20" dirty="0">
                <a:latin typeface="Franklin Gothic Medium"/>
                <a:cs typeface="Franklin Gothic Medium"/>
              </a:rPr>
              <a:t>и  нематериальных</a:t>
            </a:r>
            <a:r>
              <a:rPr sz="1100" spc="-50" dirty="0">
                <a:latin typeface="Franklin Gothic Medium"/>
                <a:cs typeface="Franklin Gothic Medium"/>
              </a:rPr>
              <a:t> </a:t>
            </a:r>
            <a:r>
              <a:rPr sz="1100" spc="-20" dirty="0">
                <a:latin typeface="Franklin Gothic Medium"/>
                <a:cs typeface="Franklin Gothic Medium"/>
              </a:rPr>
              <a:t>активов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000" spc="5" dirty="0">
                <a:latin typeface="Franklin Gothic Medium"/>
                <a:cs typeface="Franklin Gothic Medium"/>
              </a:rPr>
              <a:t>-</a:t>
            </a:r>
            <a:r>
              <a:rPr sz="1000" spc="-95" dirty="0">
                <a:latin typeface="Franklin Gothic Medium"/>
                <a:cs typeface="Franklin Gothic Medium"/>
              </a:rPr>
              <a:t> </a:t>
            </a:r>
            <a:r>
              <a:rPr sz="1000" spc="-30" dirty="0">
                <a:latin typeface="Franklin Gothic Medium"/>
                <a:cs typeface="Franklin Gothic Medium"/>
              </a:rPr>
              <a:t>Штрафы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48908" y="908685"/>
            <a:ext cx="2425700" cy="694055"/>
          </a:xfrm>
          <a:custGeom>
            <a:avLst/>
            <a:gdLst/>
            <a:ahLst/>
            <a:cxnLst/>
            <a:rect l="l" t="t" r="r" b="b"/>
            <a:pathLst>
              <a:path w="2425700" h="694055">
                <a:moveTo>
                  <a:pt x="2356358" y="0"/>
                </a:moveTo>
                <a:lnTo>
                  <a:pt x="69341" y="0"/>
                </a:lnTo>
                <a:lnTo>
                  <a:pt x="42380" y="5459"/>
                </a:lnTo>
                <a:lnTo>
                  <a:pt x="20335" y="20335"/>
                </a:lnTo>
                <a:lnTo>
                  <a:pt x="5459" y="42380"/>
                </a:lnTo>
                <a:lnTo>
                  <a:pt x="0" y="69341"/>
                </a:lnTo>
                <a:lnTo>
                  <a:pt x="0" y="624204"/>
                </a:lnTo>
                <a:lnTo>
                  <a:pt x="5459" y="651166"/>
                </a:lnTo>
                <a:lnTo>
                  <a:pt x="20335" y="673211"/>
                </a:lnTo>
                <a:lnTo>
                  <a:pt x="42380" y="688087"/>
                </a:lnTo>
                <a:lnTo>
                  <a:pt x="69341" y="693547"/>
                </a:lnTo>
                <a:lnTo>
                  <a:pt x="2356358" y="693547"/>
                </a:lnTo>
                <a:lnTo>
                  <a:pt x="2383319" y="688087"/>
                </a:lnTo>
                <a:lnTo>
                  <a:pt x="2405364" y="673211"/>
                </a:lnTo>
                <a:lnTo>
                  <a:pt x="2420240" y="651166"/>
                </a:lnTo>
                <a:lnTo>
                  <a:pt x="2425699" y="624204"/>
                </a:lnTo>
                <a:lnTo>
                  <a:pt x="2425699" y="69341"/>
                </a:lnTo>
                <a:lnTo>
                  <a:pt x="2420240" y="42380"/>
                </a:lnTo>
                <a:lnTo>
                  <a:pt x="2405364" y="20335"/>
                </a:lnTo>
                <a:lnTo>
                  <a:pt x="2383319" y="5459"/>
                </a:lnTo>
                <a:lnTo>
                  <a:pt x="2356358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48908" y="908685"/>
            <a:ext cx="2425700" cy="694055"/>
          </a:xfrm>
          <a:custGeom>
            <a:avLst/>
            <a:gdLst/>
            <a:ahLst/>
            <a:cxnLst/>
            <a:rect l="l" t="t" r="r" b="b"/>
            <a:pathLst>
              <a:path w="2425700" h="694055">
                <a:moveTo>
                  <a:pt x="0" y="69341"/>
                </a:moveTo>
                <a:lnTo>
                  <a:pt x="5459" y="42380"/>
                </a:lnTo>
                <a:lnTo>
                  <a:pt x="20335" y="20335"/>
                </a:lnTo>
                <a:lnTo>
                  <a:pt x="42380" y="5459"/>
                </a:lnTo>
                <a:lnTo>
                  <a:pt x="69341" y="0"/>
                </a:lnTo>
                <a:lnTo>
                  <a:pt x="2356358" y="0"/>
                </a:lnTo>
                <a:lnTo>
                  <a:pt x="2383319" y="5459"/>
                </a:lnTo>
                <a:lnTo>
                  <a:pt x="2405364" y="20335"/>
                </a:lnTo>
                <a:lnTo>
                  <a:pt x="2420240" y="42380"/>
                </a:lnTo>
                <a:lnTo>
                  <a:pt x="2425699" y="69341"/>
                </a:lnTo>
                <a:lnTo>
                  <a:pt x="2425699" y="624204"/>
                </a:lnTo>
                <a:lnTo>
                  <a:pt x="2420240" y="651166"/>
                </a:lnTo>
                <a:lnTo>
                  <a:pt x="2405364" y="673211"/>
                </a:lnTo>
                <a:lnTo>
                  <a:pt x="2383319" y="688087"/>
                </a:lnTo>
                <a:lnTo>
                  <a:pt x="2356358" y="693547"/>
                </a:lnTo>
                <a:lnTo>
                  <a:pt x="69341" y="693547"/>
                </a:lnTo>
                <a:lnTo>
                  <a:pt x="42380" y="688087"/>
                </a:lnTo>
                <a:lnTo>
                  <a:pt x="20335" y="673211"/>
                </a:lnTo>
                <a:lnTo>
                  <a:pt x="5459" y="651166"/>
                </a:lnTo>
                <a:lnTo>
                  <a:pt x="0" y="624204"/>
                </a:lnTo>
                <a:lnTo>
                  <a:pt x="0" y="69341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665468" y="1017524"/>
            <a:ext cx="1596390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80" marR="5080" indent="-170815">
              <a:lnSpc>
                <a:spcPts val="1850"/>
              </a:lnSpc>
            </a:pPr>
            <a:r>
              <a:rPr sz="18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Безво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з</a:t>
            </a:r>
            <a:r>
              <a:rPr sz="18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м</a:t>
            </a:r>
            <a:r>
              <a:rPr sz="18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е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з</a:t>
            </a:r>
            <a:r>
              <a:rPr sz="18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дные  </a:t>
            </a:r>
            <a:r>
              <a:rPr sz="18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поступления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91478" y="1602232"/>
            <a:ext cx="203200" cy="1049020"/>
          </a:xfrm>
          <a:custGeom>
            <a:avLst/>
            <a:gdLst/>
            <a:ahLst/>
            <a:cxnLst/>
            <a:rect l="l" t="t" r="r" b="b"/>
            <a:pathLst>
              <a:path w="203200" h="1049020">
                <a:moveTo>
                  <a:pt x="0" y="0"/>
                </a:moveTo>
                <a:lnTo>
                  <a:pt x="0" y="1048639"/>
                </a:lnTo>
                <a:lnTo>
                  <a:pt x="203200" y="1048639"/>
                </a:lnTo>
              </a:path>
            </a:pathLst>
          </a:custGeom>
          <a:ln w="254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94678" y="2097151"/>
            <a:ext cx="2230755" cy="1107440"/>
          </a:xfrm>
          <a:custGeom>
            <a:avLst/>
            <a:gdLst/>
            <a:ahLst/>
            <a:cxnLst/>
            <a:rect l="l" t="t" r="r" b="b"/>
            <a:pathLst>
              <a:path w="2230754" h="1107439">
                <a:moveTo>
                  <a:pt x="2120011" y="0"/>
                </a:moveTo>
                <a:lnTo>
                  <a:pt x="110744" y="0"/>
                </a:lnTo>
                <a:lnTo>
                  <a:pt x="67669" y="8713"/>
                </a:lnTo>
                <a:lnTo>
                  <a:pt x="32464" y="32464"/>
                </a:lnTo>
                <a:lnTo>
                  <a:pt x="8713" y="67669"/>
                </a:lnTo>
                <a:lnTo>
                  <a:pt x="0" y="110744"/>
                </a:lnTo>
                <a:lnTo>
                  <a:pt x="0" y="996696"/>
                </a:lnTo>
                <a:lnTo>
                  <a:pt x="8713" y="1039824"/>
                </a:lnTo>
                <a:lnTo>
                  <a:pt x="32464" y="1075023"/>
                </a:lnTo>
                <a:lnTo>
                  <a:pt x="67669" y="1098744"/>
                </a:lnTo>
                <a:lnTo>
                  <a:pt x="110744" y="1107439"/>
                </a:lnTo>
                <a:lnTo>
                  <a:pt x="2120011" y="1107439"/>
                </a:lnTo>
                <a:lnTo>
                  <a:pt x="2163139" y="1098744"/>
                </a:lnTo>
                <a:lnTo>
                  <a:pt x="2198338" y="1075023"/>
                </a:lnTo>
                <a:lnTo>
                  <a:pt x="2222059" y="1039824"/>
                </a:lnTo>
                <a:lnTo>
                  <a:pt x="2230754" y="996696"/>
                </a:lnTo>
                <a:lnTo>
                  <a:pt x="2230754" y="110744"/>
                </a:lnTo>
                <a:lnTo>
                  <a:pt x="2222059" y="67669"/>
                </a:lnTo>
                <a:lnTo>
                  <a:pt x="2198338" y="32464"/>
                </a:lnTo>
                <a:lnTo>
                  <a:pt x="2163139" y="8713"/>
                </a:lnTo>
                <a:lnTo>
                  <a:pt x="212001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94678" y="2097151"/>
            <a:ext cx="2230755" cy="1107440"/>
          </a:xfrm>
          <a:custGeom>
            <a:avLst/>
            <a:gdLst/>
            <a:ahLst/>
            <a:cxnLst/>
            <a:rect l="l" t="t" r="r" b="b"/>
            <a:pathLst>
              <a:path w="2230754" h="1107439">
                <a:moveTo>
                  <a:pt x="0" y="110744"/>
                </a:moveTo>
                <a:lnTo>
                  <a:pt x="8713" y="67669"/>
                </a:lnTo>
                <a:lnTo>
                  <a:pt x="32464" y="32464"/>
                </a:lnTo>
                <a:lnTo>
                  <a:pt x="67669" y="8713"/>
                </a:lnTo>
                <a:lnTo>
                  <a:pt x="110744" y="0"/>
                </a:lnTo>
                <a:lnTo>
                  <a:pt x="2120011" y="0"/>
                </a:lnTo>
                <a:lnTo>
                  <a:pt x="2163139" y="8713"/>
                </a:lnTo>
                <a:lnTo>
                  <a:pt x="2198338" y="32464"/>
                </a:lnTo>
                <a:lnTo>
                  <a:pt x="2222059" y="67669"/>
                </a:lnTo>
                <a:lnTo>
                  <a:pt x="2230754" y="110744"/>
                </a:lnTo>
                <a:lnTo>
                  <a:pt x="2230754" y="996696"/>
                </a:lnTo>
                <a:lnTo>
                  <a:pt x="2222059" y="1039824"/>
                </a:lnTo>
                <a:lnTo>
                  <a:pt x="2198338" y="1075023"/>
                </a:lnTo>
                <a:lnTo>
                  <a:pt x="2163139" y="1098744"/>
                </a:lnTo>
                <a:lnTo>
                  <a:pt x="2120011" y="1107439"/>
                </a:lnTo>
                <a:lnTo>
                  <a:pt x="110744" y="1107439"/>
                </a:lnTo>
                <a:lnTo>
                  <a:pt x="67669" y="1098744"/>
                </a:lnTo>
                <a:lnTo>
                  <a:pt x="32464" y="1075023"/>
                </a:lnTo>
                <a:lnTo>
                  <a:pt x="8713" y="1039824"/>
                </a:lnTo>
                <a:lnTo>
                  <a:pt x="0" y="996696"/>
                </a:lnTo>
                <a:lnTo>
                  <a:pt x="0" y="110744"/>
                </a:lnTo>
                <a:close/>
              </a:path>
            </a:pathLst>
          </a:custGeom>
          <a:ln w="25400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853808" y="2293366"/>
            <a:ext cx="1914525" cy="72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85000"/>
              </a:lnSpc>
            </a:pPr>
            <a:r>
              <a:rPr sz="1100" spc="-15" dirty="0">
                <a:latin typeface="Franklin Gothic Medium"/>
                <a:cs typeface="Franklin Gothic Medium"/>
              </a:rPr>
              <a:t>Дотации, </a:t>
            </a:r>
            <a:r>
              <a:rPr sz="1100" spc="-10" dirty="0">
                <a:latin typeface="Franklin Gothic Medium"/>
                <a:cs typeface="Franklin Gothic Medium"/>
              </a:rPr>
              <a:t>субсидии, </a:t>
            </a:r>
            <a:r>
              <a:rPr sz="1100" spc="-15" dirty="0">
                <a:latin typeface="Franklin Gothic Medium"/>
                <a:cs typeface="Franklin Gothic Medium"/>
              </a:rPr>
              <a:t>субвенции,  </a:t>
            </a:r>
            <a:r>
              <a:rPr sz="1100" spc="-20" dirty="0">
                <a:latin typeface="Franklin Gothic Medium"/>
                <a:cs typeface="Franklin Gothic Medium"/>
              </a:rPr>
              <a:t>межбюджетные трансферты </a:t>
            </a:r>
            <a:r>
              <a:rPr sz="1100" spc="-25" dirty="0">
                <a:latin typeface="Franklin Gothic Medium"/>
                <a:cs typeface="Franklin Gothic Medium"/>
              </a:rPr>
              <a:t>из  </a:t>
            </a:r>
            <a:r>
              <a:rPr sz="1100" spc="-15" dirty="0">
                <a:latin typeface="Franklin Gothic Medium"/>
                <a:cs typeface="Franklin Gothic Medium"/>
              </a:rPr>
              <a:t>других уровней </a:t>
            </a:r>
            <a:r>
              <a:rPr sz="1100" spc="-10" dirty="0">
                <a:latin typeface="Franklin Gothic Medium"/>
                <a:cs typeface="Franklin Gothic Medium"/>
              </a:rPr>
              <a:t>бюджета,  </a:t>
            </a:r>
            <a:r>
              <a:rPr sz="1100" spc="-20" dirty="0">
                <a:latin typeface="Franklin Gothic Medium"/>
                <a:cs typeface="Franklin Gothic Medium"/>
              </a:rPr>
              <a:t>безвозмездные </a:t>
            </a:r>
            <a:r>
              <a:rPr sz="1100" spc="-15" dirty="0">
                <a:latin typeface="Franklin Gothic Medium"/>
                <a:cs typeface="Franklin Gothic Medium"/>
              </a:rPr>
              <a:t>поступления</a:t>
            </a:r>
            <a:r>
              <a:rPr sz="1100" spc="-50" dirty="0">
                <a:latin typeface="Franklin Gothic Medium"/>
                <a:cs typeface="Franklin Gothic Medium"/>
              </a:rPr>
              <a:t> </a:t>
            </a:r>
            <a:r>
              <a:rPr sz="1100" spc="-15" dirty="0">
                <a:latin typeface="Franklin Gothic Medium"/>
                <a:cs typeface="Franklin Gothic Medium"/>
              </a:rPr>
              <a:t>от  </a:t>
            </a:r>
            <a:r>
              <a:rPr sz="1100" spc="-20" dirty="0">
                <a:latin typeface="Franklin Gothic Medium"/>
                <a:cs typeface="Franklin Gothic Medium"/>
              </a:rPr>
              <a:t>физических и </a:t>
            </a:r>
            <a:r>
              <a:rPr sz="1100" spc="-15" dirty="0">
                <a:latin typeface="Franklin Gothic Medium"/>
                <a:cs typeface="Franklin Gothic Medium"/>
              </a:rPr>
              <a:t>юридических</a:t>
            </a:r>
            <a:r>
              <a:rPr sz="1100" spc="-90" dirty="0">
                <a:latin typeface="Franklin Gothic Medium"/>
                <a:cs typeface="Franklin Gothic Medium"/>
              </a:rPr>
              <a:t> </a:t>
            </a:r>
            <a:r>
              <a:rPr sz="1100" spc="-15" dirty="0">
                <a:latin typeface="Franklin Gothic Medium"/>
                <a:cs typeface="Franklin Gothic Medium"/>
              </a:rPr>
              <a:t>лиц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2" name="Диаграмма 31"/>
          <p:cNvGraphicFramePr>
            <a:graphicFrameLocks/>
          </p:cNvGraphicFramePr>
          <p:nvPr/>
        </p:nvGraphicFramePr>
        <p:xfrm>
          <a:off x="2286000" y="4429132"/>
          <a:ext cx="4572000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895</Words>
  <Application>Microsoft Office PowerPoint</Application>
  <PresentationFormat>Экран (4:3)</PresentationFormat>
  <Paragraphs>152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Бюджет – план доходов и расходов для обеспечения  обязательств государства, закрепленных в  Конституции Российской Федерации.</vt:lpstr>
      <vt:lpstr>Основные понятия</vt:lpstr>
      <vt:lpstr>Основные понятия</vt:lpstr>
      <vt:lpstr>Стадии бюджета</vt:lpstr>
      <vt:lpstr>Основные характеристики бюджета Рыбасовского  сельского поселения Сальского района</vt:lpstr>
      <vt:lpstr>Структура доходов бюджета Рыбасовского сельского  поселения  Сальского района на 2016 год</vt:lpstr>
      <vt:lpstr>Структура расходов бюджета Рыбасовского сельского поселения  Сальского района по программному принципу на 2016 год</vt:lpstr>
      <vt:lpstr>Структура расходов бюджета по отраслям в 2016 году</vt:lpstr>
      <vt:lpstr>Расходы бюджета в сфере национальной безопасности и правоохранительной  деятельности</vt:lpstr>
      <vt:lpstr>Расходы бюджета на культуру, кинематографию</vt:lpstr>
      <vt:lpstr>Расходы на  общ     е                г          о                с           у             д                а          р         с        т                в          е         н         н      ы е                                                                                             в          опросы</vt:lpstr>
      <vt:lpstr>Расходы на дорожное хозяйство (дорожные фонды)</vt:lpstr>
      <vt:lpstr>Расходы на жилищно-коммунальное хозяйство</vt:lpstr>
      <vt:lpstr>Расходы бюджета на национальную оборону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User</cp:lastModifiedBy>
  <cp:revision>10</cp:revision>
  <dcterms:created xsi:type="dcterms:W3CDTF">2016-02-11T14:05:45Z</dcterms:created>
  <dcterms:modified xsi:type="dcterms:W3CDTF">2016-02-10T13:30:23Z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2015-04-28T00:00:00Z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2016-02-11T00:00:00Z</vt:filetime>
  </property>
</Properties>
</file>