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56"/>
          <c:h val="0.68521580635753965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78.7</c:v>
                </c:pt>
                <c:pt idx="1">
                  <c:v>4.5999999999999996</c:v>
                </c:pt>
                <c:pt idx="2">
                  <c:v>16.7</c:v>
                </c:pt>
              </c:numCache>
            </c:numRef>
          </c:val>
        </c:ser>
        <c:shape val="cylinder"/>
        <c:axId val="57404032"/>
        <c:axId val="57635200"/>
        <c:axId val="0"/>
      </c:bar3DChart>
      <c:catAx>
        <c:axId val="57404032"/>
        <c:scaling>
          <c:orientation val="minMax"/>
        </c:scaling>
        <c:axPos val="b"/>
        <c:numFmt formatCode="General" sourceLinked="1"/>
        <c:tickLblPos val="nextTo"/>
        <c:crossAx val="57635200"/>
        <c:crosses val="autoZero"/>
        <c:auto val="1"/>
        <c:lblAlgn val="ctr"/>
        <c:lblOffset val="100"/>
      </c:catAx>
      <c:valAx>
        <c:axId val="57635200"/>
        <c:scaling>
          <c:orientation val="minMax"/>
        </c:scaling>
        <c:axPos val="l"/>
        <c:majorGridlines/>
        <c:numFmt formatCode="General" sourceLinked="1"/>
        <c:tickLblPos val="nextTo"/>
        <c:crossAx val="5740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62,9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5"/>
              <c:layout>
                <c:manualLayout>
                  <c:x val="3.23230060904687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5058.9000000000005</c:v>
                </c:pt>
                <c:pt idx="1">
                  <c:v>173.3</c:v>
                </c:pt>
                <c:pt idx="2">
                  <c:v>20</c:v>
                </c:pt>
                <c:pt idx="3">
                  <c:v>12</c:v>
                </c:pt>
                <c:pt idx="4">
                  <c:v>1059.5</c:v>
                </c:pt>
                <c:pt idx="5">
                  <c:v>2313.9</c:v>
                </c:pt>
                <c:pt idx="6">
                  <c:v>1.6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ского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24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.12.201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8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114 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«О </a:t>
            </a:r>
            <a:r>
              <a:rPr sz="2000" spc="-15" err="1">
                <a:solidFill>
                  <a:srgbClr val="443329"/>
                </a:solidFill>
                <a:latin typeface="Times New Roman"/>
                <a:cs typeface="Times New Roman"/>
              </a:rPr>
              <a:t>бюджете</a:t>
            </a:r>
            <a:r>
              <a:rPr sz="2000" spc="-15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Рыбасовского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lang="ru-RU" sz="2000" spc="5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Сальского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района </a:t>
            </a:r>
            <a:r>
              <a:rPr sz="2000">
                <a:solidFill>
                  <a:srgbClr val="443329"/>
                </a:solidFill>
                <a:latin typeface="Times New Roman"/>
                <a:cs typeface="Times New Roman"/>
              </a:rPr>
              <a:t>на 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9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-35" smtClean="0">
                <a:solidFill>
                  <a:srgbClr val="443329"/>
                </a:solidFill>
                <a:latin typeface="Times New Roman"/>
                <a:cs typeface="Times New Roman"/>
              </a:rPr>
              <a:t>год</a:t>
            </a:r>
            <a:r>
              <a:rPr lang="ru-RU" sz="2000" spc="-35" dirty="0" smtClean="0">
                <a:solidFill>
                  <a:srgbClr val="443329"/>
                </a:solidFill>
                <a:latin typeface="Times New Roman"/>
                <a:cs typeface="Times New Roman"/>
              </a:rPr>
              <a:t> и плановый период </a:t>
            </a:r>
            <a:r>
              <a:rPr lang="ru-RU" sz="2000" spc="-35" dirty="0" smtClean="0">
                <a:solidFill>
                  <a:srgbClr val="443329"/>
                </a:solidFill>
                <a:latin typeface="Times New Roman"/>
                <a:cs typeface="Times New Roman"/>
              </a:rPr>
              <a:t>2020 </a:t>
            </a:r>
            <a:r>
              <a:rPr lang="ru-RU" sz="2000" spc="-35" dirty="0" smtClean="0">
                <a:solidFill>
                  <a:srgbClr val="443329"/>
                </a:solidFill>
                <a:latin typeface="Times New Roman"/>
                <a:cs typeface="Times New Roman"/>
              </a:rPr>
              <a:t>и </a:t>
            </a:r>
            <a:r>
              <a:rPr lang="ru-RU" sz="2000" spc="-35" dirty="0" smtClean="0">
                <a:solidFill>
                  <a:srgbClr val="443329"/>
                </a:solidFill>
                <a:latin typeface="Times New Roman"/>
                <a:cs typeface="Times New Roman"/>
              </a:rPr>
              <a:t>2021 </a:t>
            </a:r>
            <a:r>
              <a:rPr lang="ru-RU" sz="2000" spc="-35" dirty="0" smtClean="0">
                <a:solidFill>
                  <a:srgbClr val="443329"/>
                </a:solidFill>
                <a:latin typeface="Times New Roman"/>
                <a:cs typeface="Times New Roman"/>
              </a:rPr>
              <a:t>годов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118112"/>
            <a:ext cx="6072231" cy="331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lang="ru-RU" sz="1800" b="1" spc="-5" dirty="0" smtClean="0"/>
              <a:t>2018</a:t>
            </a:r>
            <a:r>
              <a:rPr lang="ru-RU" sz="1800" b="1" spc="-130" dirty="0" smtClean="0"/>
              <a:t> </a:t>
            </a:r>
            <a:r>
              <a:rPr lang="ru-RU" sz="1800" b="1" spc="-30" dirty="0" smtClean="0"/>
              <a:t>год и на плановый период 2019 и 2020 годов 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2763</a:t>
            </a:r>
            <a:r>
              <a:rPr sz="1600" b="1" spc="10" smtClean="0">
                <a:latin typeface="Arial"/>
                <a:cs typeface="Arial"/>
              </a:rPr>
              <a:t>,</a:t>
            </a:r>
            <a:r>
              <a:rPr lang="ru-RU" sz="1600" b="1" spc="10" dirty="0" smtClean="0">
                <a:latin typeface="Arial"/>
                <a:cs typeface="Arial"/>
              </a:rPr>
              <a:t>4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5187,3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</a:t>
            </a:r>
            <a:r>
              <a:rPr lang="ru-RU" sz="1000" dirty="0" smtClean="0"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эффективного управления муниципальными финансами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720" y="392938"/>
            <a:ext cx="86439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отраслям </a:t>
            </a:r>
            <a:r>
              <a:rPr sz="2000" b="1" spc="-2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2000" b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годов </a:t>
            </a:r>
            <a:endParaRPr sz="2000" b="1" spc="-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5787" y="4852804"/>
          <a:ext cx="8143931" cy="1648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050"/>
                <a:gridCol w="1628792"/>
                <a:gridCol w="1590931"/>
                <a:gridCol w="1395158"/>
              </a:tblGrid>
              <a:tr h="5738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algn="l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4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43438" y="1740915"/>
            <a:ext cx="42148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 smtClean="0">
                <a:latin typeface="Times New Roman"/>
                <a:cs typeface="Times New Roman"/>
              </a:rPr>
              <a:t>Национальная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безопасность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214422"/>
            <a:ext cx="8680196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>
                <a:latin typeface="Constantia"/>
                <a:cs typeface="Constantia"/>
              </a:rPr>
              <a:t>и </a:t>
            </a:r>
            <a:r>
              <a:rPr spc="-10" smtClean="0">
                <a:latin typeface="Constantia"/>
                <a:cs typeface="Constantia"/>
              </a:rPr>
              <a:t>ремеслам</a:t>
            </a:r>
            <a:r>
              <a:rPr lang="ru-RU" spc="-10" dirty="0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</a:t>
            </a:r>
            <a:r>
              <a:rPr spc="-10">
                <a:latin typeface="Constantia"/>
                <a:cs typeface="Constantia"/>
              </a:rPr>
              <a:t>осуществляется </a:t>
            </a:r>
            <a:r>
              <a:rPr spc="-15" smtClean="0">
                <a:latin typeface="Constantia"/>
                <a:cs typeface="Constantia"/>
              </a:rPr>
              <a:t>бюджетным </a:t>
            </a:r>
            <a:r>
              <a:rPr spc="-5" smtClean="0">
                <a:latin typeface="Constantia"/>
                <a:cs typeface="Constantia"/>
              </a:rPr>
              <a:t>учреждени</a:t>
            </a:r>
            <a:r>
              <a:rPr lang="ru-RU" spc="-5" dirty="0" smtClean="0">
                <a:latin typeface="Constantia"/>
                <a:cs typeface="Constantia"/>
              </a:rPr>
              <a:t>е</a:t>
            </a:r>
            <a:r>
              <a:rPr spc="-5" smtClean="0">
                <a:latin typeface="Constantia"/>
                <a:cs typeface="Constantia"/>
              </a:rPr>
              <a:t>м</a:t>
            </a:r>
            <a:r>
              <a:rPr spc="-95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СДК</a:t>
            </a:r>
            <a:r>
              <a:rPr spc="-5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20" y="3500438"/>
          <a:ext cx="4369192" cy="112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1571636"/>
                <a:gridCol w="1511672"/>
              </a:tblGrid>
              <a:tr h="343812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7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2256,7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1300,0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1103,2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000240"/>
          <a:ext cx="7546999" cy="552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349216"/>
                <a:gridCol w="1025237"/>
                <a:gridCol w="1243588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4943,0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4742,1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4576,0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деятельности финансовых, налоговых и таможенных органов и органов финансового</a:t>
                      </a:r>
                      <a:r>
                        <a:rPr lang="ru-RU" sz="1400" baseline="0" dirty="0" smtClean="0">
                          <a:latin typeface="Franklin Gothic Medium"/>
                          <a:cs typeface="Franklin Gothic Medium"/>
                        </a:rPr>
                        <a:t> (финансово-бюджетного) надзора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проведения выборов и референдумов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196,8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smtClean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Другие</a:t>
                      </a:r>
                      <a:r>
                        <a:rPr lang="ru-RU" sz="1400" spc="-20" baseline="0" dirty="0" smtClean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бщегосударствнные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168,6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339,6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283" y="3786190"/>
          <a:ext cx="4786346" cy="12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45"/>
                <a:gridCol w="1423922"/>
                <a:gridCol w="1214446"/>
                <a:gridCol w="1000133"/>
              </a:tblGrid>
              <a:tr h="25050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473,7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400,3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 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>
                <a:solidFill>
                  <a:srgbClr val="4E3A2F"/>
                </a:solidFill>
                <a:latin typeface="Franklin Gothic Medium"/>
                <a:cs typeface="Franklin Gothic Medium"/>
              </a:rPr>
              <a:t>, 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201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9-2021</a:t>
            </a:r>
            <a:r>
              <a:rPr sz="1400" spc="-114" smtClean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19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21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9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r>
              <a:rPr lang="ru-RU" sz="1400" spc="-20" dirty="0" smtClean="0">
                <a:latin typeface="Times New Roman"/>
                <a:cs typeface="Times New Roman"/>
              </a:rPr>
              <a:t> и плановый период  </a:t>
            </a:r>
            <a:r>
              <a:rPr lang="ru-RU" sz="1400" spc="-20" dirty="0" smtClean="0">
                <a:latin typeface="Times New Roman"/>
                <a:cs typeface="Times New Roman"/>
              </a:rPr>
              <a:t>2020и 2021 </a:t>
            </a:r>
            <a:r>
              <a:rPr lang="ru-RU" sz="1400" spc="-20" dirty="0" smtClean="0">
                <a:latin typeface="Times New Roman"/>
                <a:cs typeface="Times New Roman"/>
              </a:rPr>
              <a:t>годов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4678" y="642918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9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21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23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0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89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периодом на три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–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smtClean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smtClean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и два плановых периода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201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9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год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 и на плановый период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2020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и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2021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годов 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2159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558859"/>
                <a:gridCol w="1825691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800" spc="-3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7950,7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7950,7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6826,6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6826,6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6878,9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6878,9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7929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spc="-20" dirty="0" err="1" smtClean="0">
                <a:latin typeface="Times New Roman" pitchFamily="18" charset="0"/>
                <a:cs typeface="Times New Roman" pitchFamily="18" charset="0"/>
              </a:rPr>
              <a:t>Рыбасовск</a:t>
            </a:r>
            <a:r>
              <a:rPr sz="1800" b="1" spc="-15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-30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smtClean="0"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b="1" spc="-1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sz="1800" b="1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1800" b="1" spc="-1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969</Words>
  <Application>Microsoft Office PowerPoint</Application>
  <PresentationFormat>Экран (4:3)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 поселения  Сальского района на 2019 год и на плановый период 2020 и 2021 годов </vt:lpstr>
      <vt:lpstr>Структура расходов бюджета Рыбасовского сельского поселения  Сальского района по программному принципу на 2018 год и на плановый период 2019 и 2020 годов </vt:lpstr>
      <vt:lpstr>Структура расходов бюджета по отраслям в 2019 год и на плановый период 2020 и 2021 годов 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29</cp:revision>
  <dcterms:created xsi:type="dcterms:W3CDTF">2016-02-11T14:05:45Z</dcterms:created>
  <dcterms:modified xsi:type="dcterms:W3CDTF">2019-02-20T07:08:24Z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