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45"/>
          <c:h val="0.68521580635753943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78.7</c:v>
                </c:pt>
                <c:pt idx="1">
                  <c:v>4.5999999999999996</c:v>
                </c:pt>
                <c:pt idx="2">
                  <c:v>16.7</c:v>
                </c:pt>
              </c:numCache>
            </c:numRef>
          </c:val>
        </c:ser>
        <c:shape val="cylinder"/>
        <c:axId val="55699712"/>
        <c:axId val="56512512"/>
        <c:axId val="0"/>
      </c:bar3DChart>
      <c:catAx>
        <c:axId val="55699712"/>
        <c:scaling>
          <c:orientation val="minMax"/>
        </c:scaling>
        <c:axPos val="b"/>
        <c:numFmt formatCode="General" sourceLinked="1"/>
        <c:tickLblPos val="nextTo"/>
        <c:crossAx val="56512512"/>
        <c:crosses val="autoZero"/>
        <c:auto val="1"/>
        <c:lblAlgn val="ctr"/>
        <c:lblOffset val="100"/>
      </c:catAx>
      <c:valAx>
        <c:axId val="56512512"/>
        <c:scaling>
          <c:orientation val="minMax"/>
        </c:scaling>
        <c:axPos val="l"/>
        <c:majorGridlines/>
        <c:numFmt formatCode="General" sourceLinked="1"/>
        <c:tickLblPos val="nextTo"/>
        <c:crossAx val="5569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5058.8999999999996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1059.5</c:v>
                </c:pt>
                <c:pt idx="5">
                  <c:v>2313.9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21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.12.201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7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74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«О </a:t>
            </a:r>
            <a:r>
              <a:rPr sz="2000" spc="-15" err="1">
                <a:solidFill>
                  <a:srgbClr val="443329"/>
                </a:solidFill>
                <a:latin typeface="Times New Roman"/>
                <a:cs typeface="Times New Roman"/>
              </a:rPr>
              <a:t>бюджете</a:t>
            </a:r>
            <a:r>
              <a:rPr sz="2000" spc="-15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Рыбасовского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lang="ru-RU" sz="2000" spc="5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Сальского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района </a:t>
            </a:r>
            <a:r>
              <a:rPr sz="2000">
                <a:solidFill>
                  <a:srgbClr val="443329"/>
                </a:solidFill>
                <a:latin typeface="Times New Roman"/>
                <a:cs typeface="Times New Roman"/>
              </a:rPr>
              <a:t>на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8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35" smtClean="0">
                <a:solidFill>
                  <a:srgbClr val="443329"/>
                </a:solidFill>
                <a:latin typeface="Times New Roman"/>
                <a:cs typeface="Times New Roman"/>
              </a:rPr>
              <a:t>год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 и плановый период 2019 и 2020 годов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118112"/>
            <a:ext cx="6072231" cy="331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2018</a:t>
            </a:r>
            <a:r>
              <a:rPr lang="ru-RU" sz="1800" b="1" spc="-130" dirty="0" smtClean="0"/>
              <a:t> </a:t>
            </a:r>
            <a:r>
              <a:rPr lang="ru-RU" sz="1800" b="1" spc="-30" dirty="0" smtClean="0"/>
              <a:t>год и на плановый период </a:t>
            </a:r>
            <a:r>
              <a:rPr lang="ru-RU" sz="1800" b="1" spc="-30" dirty="0" smtClean="0"/>
              <a:t>2019 </a:t>
            </a:r>
            <a:r>
              <a:rPr lang="ru-RU" sz="1800" b="1" spc="-30" dirty="0" smtClean="0"/>
              <a:t>и </a:t>
            </a:r>
            <a:r>
              <a:rPr lang="ru-RU" sz="1800" b="1" spc="-30" dirty="0" smtClean="0"/>
              <a:t>2020 </a:t>
            </a:r>
            <a:r>
              <a:rPr lang="ru-RU" sz="1800" b="1" spc="-30" dirty="0" smtClean="0"/>
              <a:t>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3468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4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5310,7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муниципальными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повышения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эффективности </a:t>
            </a:r>
            <a:r>
              <a:rPr lang="ru-RU" sz="1000" dirty="0" smtClean="0">
                <a:latin typeface="Times New Roman"/>
                <a:cs typeface="Times New Roman"/>
              </a:rPr>
              <a:t>бюджетных  расходов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48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2019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2313,9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2376,7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2378,2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643182"/>
          <a:ext cx="7546999" cy="4648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4983,9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5029,3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5058,7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85,7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1059,5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859,5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889,5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8-2020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18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</a:t>
            </a:r>
            <a:r>
              <a:rPr lang="ru-RU" sz="1400" spc="-20" dirty="0" smtClean="0">
                <a:latin typeface="Times New Roman"/>
                <a:cs typeface="Times New Roman"/>
              </a:rPr>
              <a:t>2019 </a:t>
            </a:r>
            <a:r>
              <a:rPr lang="ru-RU" sz="1400" spc="-20" dirty="0" smtClean="0">
                <a:latin typeface="Times New Roman"/>
                <a:cs typeface="Times New Roman"/>
              </a:rPr>
              <a:t>и </a:t>
            </a:r>
            <a:r>
              <a:rPr lang="ru-RU" sz="1400" spc="-20" dirty="0" smtClean="0">
                <a:latin typeface="Times New Roman"/>
                <a:cs typeface="Times New Roman"/>
              </a:rPr>
              <a:t>2020 </a:t>
            </a:r>
            <a:r>
              <a:rPr lang="ru-RU" sz="1400" spc="-20" dirty="0" smtClean="0">
                <a:latin typeface="Times New Roman"/>
                <a:cs typeface="Times New Roman"/>
              </a:rPr>
              <a:t>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18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7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78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8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2019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и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2020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692275"/>
                <a:gridCol w="1692275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8779,1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8779,1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2019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8681,7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8681,7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8563,6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8563,7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954</Words>
  <Application>Microsoft Office PowerPoint</Application>
  <PresentationFormat>Экран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2018 год и на плановый период 2019 и 2020 годов </vt:lpstr>
      <vt:lpstr>Структура расходов бюджета Рыбасовского сельского поселения  Сальского района по программному принципу на 2018 год и на плановый период 2019 и 2020 годов </vt:lpstr>
      <vt:lpstr>Структура расходов бюджета по отраслям в 2018 год и на плановый период 2019 и 2020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26</cp:revision>
  <dcterms:created xsi:type="dcterms:W3CDTF">2016-02-11T14:05:45Z</dcterms:created>
  <dcterms:modified xsi:type="dcterms:W3CDTF">2018-02-06T08:36:56Z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