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  <p:sldId id="275" r:id="rId18"/>
    <p:sldId id="276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9489" autoAdjust="0"/>
  </p:normalViewPr>
  <p:slideViewPr>
    <p:cSldViewPr>
      <p:cViewPr varScale="1">
        <p:scale>
          <a:sx n="50" d="100"/>
          <a:sy n="50" d="100"/>
        </p:scale>
        <p:origin x="-108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07174103237096"/>
          <c:y val="5.1400554097404488E-2"/>
          <c:w val="0.84270603674540823"/>
          <c:h val="0.68521580635754065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62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78.7</c:v>
                </c:pt>
                <c:pt idx="1">
                  <c:v>4.5999999999999996</c:v>
                </c:pt>
                <c:pt idx="2">
                  <c:v>16.7</c:v>
                </c:pt>
              </c:numCache>
            </c:numRef>
          </c:val>
        </c:ser>
        <c:shape val="cylinder"/>
        <c:axId val="84896000"/>
        <c:axId val="86233856"/>
        <c:axId val="0"/>
      </c:bar3DChart>
      <c:catAx>
        <c:axId val="84896000"/>
        <c:scaling>
          <c:orientation val="minMax"/>
        </c:scaling>
        <c:axPos val="b"/>
        <c:numFmt formatCode="General" sourceLinked="1"/>
        <c:tickLblPos val="nextTo"/>
        <c:crossAx val="86233856"/>
        <c:crosses val="autoZero"/>
        <c:auto val="1"/>
        <c:lblAlgn val="ctr"/>
        <c:lblOffset val="100"/>
      </c:catAx>
      <c:valAx>
        <c:axId val="86233856"/>
        <c:scaling>
          <c:orientation val="minMax"/>
        </c:scaling>
        <c:axPos val="l"/>
        <c:majorGridlines/>
        <c:numFmt formatCode="General" sourceLinked="1"/>
        <c:tickLblPos val="nextTo"/>
        <c:crossAx val="84896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57,56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3"/>
              <c:layout>
                <c:manualLayout>
                  <c:x val="6.4646012180937573E-2"/>
                  <c:y val="5.3871676817447978E-3"/>
                </c:manualLayout>
              </c:layout>
              <c:dLblPos val="outEnd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6,17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5"/>
              <c:layout>
                <c:manualLayout>
                  <c:x val="3.23230060904688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18,14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dLblPos val="outEnd"/>
            <c:showPercent val="1"/>
            <c:showLeaderLines val="1"/>
          </c:dLbls>
          <c:cat>
            <c:strRef>
              <c:f>Лист1!$C$27:$I$27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5058.9000000000005</c:v>
                </c:pt>
                <c:pt idx="1">
                  <c:v>173.3</c:v>
                </c:pt>
                <c:pt idx="2">
                  <c:v>20</c:v>
                </c:pt>
                <c:pt idx="3">
                  <c:v>12</c:v>
                </c:pt>
                <c:pt idx="4">
                  <c:v>1059.5</c:v>
                </c:pt>
                <c:pt idx="5">
                  <c:v>2313.9</c:v>
                </c:pt>
                <c:pt idx="6">
                  <c:v>1.6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315214"/>
            <a:ext cx="806358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01" y="1408938"/>
            <a:ext cx="8680196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7" y="692150"/>
            <a:ext cx="82296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2122500"/>
            <a:ext cx="81140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</a:t>
            </a:r>
            <a:r>
              <a:rPr lang="x-none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Рыбасовского</a:t>
            </a:r>
            <a:r>
              <a:rPr lang="x-none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Сальского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x-none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x-none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 2022 и 2023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430" y="3500438"/>
            <a:ext cx="5942784" cy="324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151541"/>
            <a:ext cx="7385050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</a:pPr>
            <a:r>
              <a:rPr sz="1800" b="1" spc="-5" dirty="0">
                <a:latin typeface="Constantia"/>
                <a:cs typeface="Constantia"/>
              </a:rPr>
              <a:t>Структура </a:t>
            </a:r>
            <a:r>
              <a:rPr sz="1800" b="1" spc="-15" dirty="0">
                <a:latin typeface="Constantia"/>
                <a:cs typeface="Constantia"/>
              </a:rPr>
              <a:t>расходов </a:t>
            </a:r>
            <a:r>
              <a:rPr sz="1800" b="1" spc="-20">
                <a:latin typeface="Constantia"/>
                <a:cs typeface="Constantia"/>
              </a:rPr>
              <a:t>бюджета </a:t>
            </a:r>
            <a:r>
              <a:rPr lang="ru-RU" sz="1800" b="1" spc="-20" dirty="0" err="1" smtClean="0">
                <a:latin typeface="Constantia"/>
                <a:cs typeface="Constantia"/>
              </a:rPr>
              <a:t>Рыбасов</a:t>
            </a:r>
            <a:r>
              <a:rPr sz="1800" b="1" spc="-15" smtClean="0">
                <a:latin typeface="Constantia"/>
                <a:cs typeface="Constantia"/>
              </a:rPr>
              <a:t>ского </a:t>
            </a:r>
            <a:r>
              <a:rPr sz="1800" b="1" spc="-20" dirty="0">
                <a:latin typeface="Constantia"/>
                <a:cs typeface="Constantia"/>
              </a:rPr>
              <a:t>сельского</a:t>
            </a:r>
            <a:r>
              <a:rPr sz="1800" b="1" spc="-315" dirty="0">
                <a:latin typeface="Constantia"/>
                <a:cs typeface="Constantia"/>
              </a:rPr>
              <a:t> </a:t>
            </a:r>
            <a:r>
              <a:rPr sz="1800" b="1" spc="-10">
                <a:latin typeface="Constantia"/>
                <a:cs typeface="Constantia"/>
              </a:rPr>
              <a:t>поселения  </a:t>
            </a:r>
            <a:r>
              <a:rPr lang="ru-RU" sz="1800" b="1" spc="-10" dirty="0" err="1" smtClean="0">
                <a:latin typeface="Constantia"/>
                <a:cs typeface="Constantia"/>
              </a:rPr>
              <a:t>Сальского</a:t>
            </a:r>
            <a:r>
              <a:rPr sz="1800" b="1" spc="-15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района </a:t>
            </a:r>
            <a:r>
              <a:rPr sz="1800" b="1" dirty="0">
                <a:latin typeface="Constantia"/>
                <a:cs typeface="Constantia"/>
              </a:rPr>
              <a:t>по программному </a:t>
            </a:r>
            <a:r>
              <a:rPr sz="1800" b="1" spc="-5" dirty="0">
                <a:latin typeface="Constantia"/>
                <a:cs typeface="Constantia"/>
              </a:rPr>
              <a:t>принципу </a:t>
            </a:r>
            <a:r>
              <a:rPr sz="1800" b="1" spc="-5">
                <a:latin typeface="Times New Roman"/>
                <a:cs typeface="Times New Roman"/>
              </a:rPr>
              <a:t>на </a:t>
            </a:r>
            <a:r>
              <a:rPr lang="ru-RU" sz="1800" b="1" spc="-5" dirty="0" smtClean="0"/>
              <a:t>2021</a:t>
            </a:r>
            <a:r>
              <a:rPr lang="ru-RU" sz="1800" b="1" spc="-30" dirty="0" smtClean="0"/>
              <a:t>год </a:t>
            </a:r>
            <a:r>
              <a:rPr lang="ru-RU" sz="1800" b="1" spc="-30" dirty="0" smtClean="0"/>
              <a:t>и на плановый период </a:t>
            </a:r>
            <a:r>
              <a:rPr lang="ru-RU" sz="1800" b="1" spc="-30" dirty="0" smtClean="0"/>
              <a:t>2022 </a:t>
            </a:r>
            <a:r>
              <a:rPr lang="ru-RU" sz="1800" b="1" spc="-30" dirty="0" smtClean="0"/>
              <a:t>и </a:t>
            </a:r>
            <a:r>
              <a:rPr lang="ru-RU" sz="1800" b="1" spc="-30" dirty="0" smtClean="0"/>
              <a:t>2023 </a:t>
            </a:r>
            <a:r>
              <a:rPr lang="ru-RU" sz="1800" b="1" spc="-30" dirty="0" smtClean="0"/>
              <a:t>годов </a:t>
            </a:r>
            <a:endParaRPr sz="1800" b="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75739"/>
            <a:ext cx="504190" cy="469011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</a:path>
              <a:path w="504190" h="4690110"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412747"/>
            <a:ext cx="504190" cy="126364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1412747"/>
            <a:ext cx="504190" cy="4752975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584" y="2920846"/>
            <a:ext cx="474489" cy="25084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29"/>
              </a:lnSpc>
            </a:pPr>
            <a:r>
              <a:rPr sz="3600" b="1" smtClean="0">
                <a:latin typeface="Arial"/>
                <a:cs typeface="Arial"/>
              </a:rPr>
              <a:t>Б</a:t>
            </a:r>
            <a:r>
              <a:rPr sz="3600" b="1" spc="-30" smtClean="0">
                <a:latin typeface="Arial"/>
                <a:cs typeface="Arial"/>
              </a:rPr>
              <a:t>Ю</a:t>
            </a:r>
            <a:r>
              <a:rPr sz="3600" b="1" spc="10" smtClean="0">
                <a:latin typeface="Arial"/>
                <a:cs typeface="Arial"/>
              </a:rPr>
              <a:t>ДЖ</a:t>
            </a:r>
            <a:r>
              <a:rPr lang="ru-RU" sz="3600" b="1" spc="10" dirty="0" smtClean="0">
                <a:latin typeface="Arial"/>
                <a:cs typeface="Arial"/>
              </a:rPr>
              <a:t>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0819" y="1843532"/>
            <a:ext cx="1781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600" b="1" spc="-155" dirty="0">
                <a:latin typeface="Arial"/>
                <a:cs typeface="Arial"/>
              </a:rPr>
              <a:t>Муниципальные  </a:t>
            </a:r>
            <a:r>
              <a:rPr sz="1600" b="1" spc="-125">
                <a:latin typeface="Arial"/>
                <a:cs typeface="Arial"/>
              </a:rPr>
              <a:t>программы  </a:t>
            </a:r>
            <a:r>
              <a:rPr sz="1600" b="1" spc="10" smtClean="0">
                <a:latin typeface="Arial"/>
                <a:cs typeface="Arial"/>
              </a:rPr>
              <a:t>(</a:t>
            </a:r>
            <a:r>
              <a:rPr lang="ru-RU" sz="1600" b="1" spc="10" dirty="0" smtClean="0">
                <a:latin typeface="Arial"/>
                <a:cs typeface="Arial"/>
              </a:rPr>
              <a:t>2555</a:t>
            </a:r>
            <a:r>
              <a:rPr sz="1600" b="1" spc="10" smtClean="0">
                <a:latin typeface="Arial"/>
                <a:cs typeface="Arial"/>
              </a:rPr>
              <a:t>,</a:t>
            </a:r>
            <a:r>
              <a:rPr lang="ru-RU" sz="1600" b="1" spc="10" dirty="0" smtClean="0">
                <a:latin typeface="Arial"/>
                <a:cs typeface="Arial"/>
              </a:rPr>
              <a:t>0</a:t>
            </a:r>
            <a:r>
              <a:rPr sz="1600" b="1" spc="10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0710" y="4570603"/>
            <a:ext cx="1846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6530" algn="ctr">
              <a:lnSpc>
                <a:spcPct val="100000"/>
              </a:lnSpc>
            </a:pPr>
            <a:r>
              <a:rPr sz="1600" b="1" spc="-130" dirty="0">
                <a:latin typeface="Arial"/>
                <a:cs typeface="Arial"/>
              </a:rPr>
              <a:t>Н</a:t>
            </a:r>
            <a:r>
              <a:rPr sz="1600" b="1" spc="-55" dirty="0">
                <a:latin typeface="Arial"/>
                <a:cs typeface="Arial"/>
              </a:rPr>
              <a:t>е</a:t>
            </a:r>
            <a:r>
              <a:rPr sz="1600" b="1" spc="-130" dirty="0">
                <a:latin typeface="Arial"/>
                <a:cs typeface="Arial"/>
              </a:rPr>
              <a:t>п</a:t>
            </a:r>
            <a:r>
              <a:rPr sz="1600" b="1" spc="-120" dirty="0">
                <a:latin typeface="Arial"/>
                <a:cs typeface="Arial"/>
              </a:rPr>
              <a:t>р</a:t>
            </a:r>
            <a:r>
              <a:rPr sz="1600" b="1" spc="-105" dirty="0">
                <a:latin typeface="Arial"/>
                <a:cs typeface="Arial"/>
              </a:rPr>
              <a:t>огра</a:t>
            </a:r>
            <a:r>
              <a:rPr sz="1600" b="1" spc="-85" dirty="0">
                <a:latin typeface="Arial"/>
                <a:cs typeface="Arial"/>
              </a:rPr>
              <a:t>м</a:t>
            </a:r>
            <a:r>
              <a:rPr sz="1600" b="1" spc="-95" dirty="0">
                <a:latin typeface="Arial"/>
                <a:cs typeface="Arial"/>
              </a:rPr>
              <a:t>м</a:t>
            </a:r>
            <a:r>
              <a:rPr sz="1600" b="1" spc="-110" dirty="0">
                <a:latin typeface="Arial"/>
                <a:cs typeface="Arial"/>
              </a:rPr>
              <a:t>н</a:t>
            </a:r>
            <a:r>
              <a:rPr sz="1600" b="1" spc="-120" dirty="0">
                <a:latin typeface="Arial"/>
                <a:cs typeface="Arial"/>
              </a:rPr>
              <a:t>ые  </a:t>
            </a:r>
            <a:r>
              <a:rPr sz="1600" b="1" spc="-17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15" smtClean="0">
                <a:latin typeface="Arial"/>
                <a:cs typeface="Arial"/>
              </a:rPr>
              <a:t>(</a:t>
            </a:r>
            <a:r>
              <a:rPr lang="ru-RU" sz="1600" b="1" spc="15" dirty="0" smtClean="0">
                <a:latin typeface="Arial"/>
                <a:cs typeface="Arial"/>
              </a:rPr>
              <a:t>7487,7</a:t>
            </a:r>
            <a:r>
              <a:rPr sz="1600" b="1" spc="15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рублей)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3603" y="1539366"/>
            <a:ext cx="936625" cy="4636135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</a:path>
              <a:path w="936625" h="4636135"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603" y="1422400"/>
            <a:ext cx="936625" cy="234315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603" y="1422400"/>
            <a:ext cx="936625" cy="4752975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2916" y="2161768"/>
            <a:ext cx="689932" cy="3767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sz="2400" b="1" spc="10" dirty="0">
                <a:latin typeface="Arial"/>
                <a:cs typeface="Arial"/>
              </a:rPr>
              <a:t>Пр</a:t>
            </a:r>
            <a:r>
              <a:rPr sz="2400" b="1" spc="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г</a:t>
            </a:r>
            <a:r>
              <a:rPr sz="2400" b="1" spc="1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ам</a:t>
            </a:r>
            <a:r>
              <a:rPr sz="2400" b="1" spc="1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5" dirty="0" smtClean="0">
                <a:latin typeface="Arial"/>
                <a:cs typeface="Arial"/>
              </a:rPr>
              <a:t>Н</a:t>
            </a:r>
            <a:r>
              <a:rPr sz="2400" b="1" spc="5" smtClean="0">
                <a:latin typeface="Arial"/>
                <a:cs typeface="Arial"/>
              </a:rPr>
              <a:t>е</a:t>
            </a:r>
            <a:r>
              <a:rPr sz="2400" b="1" spc="10" smtClean="0">
                <a:latin typeface="Arial"/>
                <a:cs typeface="Arial"/>
              </a:rPr>
              <a:t>пр</a:t>
            </a:r>
            <a:r>
              <a:rPr sz="2400" b="1" smtClean="0">
                <a:latin typeface="Arial"/>
                <a:cs typeface="Arial"/>
              </a:rPr>
              <a:t>огра</a:t>
            </a:r>
            <a:r>
              <a:rPr sz="2400" b="1" spc="10" smtClean="0">
                <a:latin typeface="Arial"/>
                <a:cs typeface="Arial"/>
              </a:rPr>
              <a:t>м</a:t>
            </a:r>
            <a:r>
              <a:rPr sz="2400" b="1" spc="5" smtClean="0">
                <a:latin typeface="Arial"/>
                <a:cs typeface="Arial"/>
              </a:rPr>
              <a:t>м</a:t>
            </a:r>
            <a:r>
              <a:rPr sz="2400" b="1" smtClean="0">
                <a:latin typeface="Arial"/>
                <a:cs typeface="Arial"/>
              </a:rPr>
              <a:t>ные</a:t>
            </a:r>
            <a:r>
              <a:rPr lang="ru-RU" sz="2400" b="1" dirty="0" smtClean="0">
                <a:latin typeface="Arial"/>
                <a:cs typeface="Arial"/>
              </a:rPr>
              <a:t> Расход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112" y="3789426"/>
            <a:ext cx="503555" cy="9525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2373376"/>
            <a:ext cx="770255" cy="1019175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101" y="386080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3415919" y="0"/>
                </a:moveTo>
                <a:lnTo>
                  <a:pt x="0" y="0"/>
                </a:lnTo>
                <a:lnTo>
                  <a:pt x="0" y="525526"/>
                </a:lnTo>
                <a:lnTo>
                  <a:pt x="3503549" y="525526"/>
                </a:lnTo>
                <a:lnTo>
                  <a:pt x="3503549" y="87629"/>
                </a:lnTo>
                <a:lnTo>
                  <a:pt x="341591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43636" y="1142984"/>
            <a:ext cx="1884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/>
              <a:t>Доступная среда 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1872" y="1698244"/>
            <a:ext cx="2455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Обеспечение </a:t>
            </a:r>
            <a:r>
              <a:rPr sz="1100" spc="-20" dirty="0">
                <a:latin typeface="Franklin Gothic Medium"/>
                <a:cs typeface="Franklin Gothic Medium"/>
              </a:rPr>
              <a:t>качественными </a:t>
            </a:r>
            <a:r>
              <a:rPr sz="1100" spc="-10" dirty="0">
                <a:latin typeface="Franklin Gothic Medium"/>
                <a:cs typeface="Franklin Gothic Medium"/>
              </a:rPr>
              <a:t>жилищно-  </a:t>
            </a:r>
            <a:r>
              <a:rPr sz="1100" spc="-25" dirty="0">
                <a:latin typeface="Franklin Gothic Medium"/>
                <a:cs typeface="Franklin Gothic Medium"/>
              </a:rPr>
              <a:t>коммунальными </a:t>
            </a:r>
            <a:r>
              <a:rPr sz="1100" spc="-20" dirty="0">
                <a:latin typeface="Franklin Gothic Medium"/>
                <a:cs typeface="Franklin Gothic Medium"/>
              </a:rPr>
              <a:t>услугами</a:t>
            </a:r>
            <a:r>
              <a:rPr sz="1100" spc="3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населения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5548" y="2417826"/>
            <a:ext cx="30803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Защита </a:t>
            </a:r>
            <a:r>
              <a:rPr sz="1100" spc="-10" smtClean="0">
                <a:latin typeface="Franklin Gothic Medium"/>
                <a:cs typeface="Franklin Gothic Medium"/>
              </a:rPr>
              <a:t>населения </a:t>
            </a:r>
            <a:r>
              <a:rPr sz="1100" spc="-20" smtClean="0">
                <a:latin typeface="Franklin Gothic Medium"/>
                <a:cs typeface="Franklin Gothic Medium"/>
              </a:rPr>
              <a:t>и </a:t>
            </a:r>
            <a:r>
              <a:rPr sz="1100" spc="-15" smtClean="0">
                <a:latin typeface="Franklin Gothic Medium"/>
                <a:cs typeface="Franklin Gothic Medium"/>
              </a:rPr>
              <a:t>территории от </a:t>
            </a:r>
            <a:r>
              <a:rPr sz="1100" spc="-20" smtClean="0">
                <a:latin typeface="Franklin Gothic Medium"/>
                <a:cs typeface="Franklin Gothic Medium"/>
              </a:rPr>
              <a:t>чрезвычайных  ситуаций, </a:t>
            </a:r>
            <a:r>
              <a:rPr sz="1100" spc="-10" smtClean="0">
                <a:latin typeface="Franklin Gothic Medium"/>
                <a:cs typeface="Franklin Gothic Medium"/>
              </a:rPr>
              <a:t>обеспечение </a:t>
            </a:r>
            <a:r>
              <a:rPr sz="1100" spc="-15" smtClean="0">
                <a:latin typeface="Franklin Gothic Medium"/>
                <a:cs typeface="Franklin Gothic Medium"/>
              </a:rPr>
              <a:t>пожарной безопасности </a:t>
            </a:r>
            <a:r>
              <a:rPr sz="1100" spc="-20" smtClean="0">
                <a:latin typeface="Franklin Gothic Medium"/>
                <a:cs typeface="Franklin Gothic Medium"/>
              </a:rPr>
              <a:t>и  </a:t>
            </a:r>
            <a:r>
              <a:rPr sz="1100" spc="-15" smtClean="0">
                <a:latin typeface="Franklin Gothic Medium"/>
                <a:cs typeface="Franklin Gothic Medium"/>
              </a:rPr>
              <a:t>безопасности людей на </a:t>
            </a:r>
            <a:r>
              <a:rPr sz="1100" spc="-20" smtClean="0">
                <a:latin typeface="Franklin Gothic Medium"/>
                <a:cs typeface="Franklin Gothic Medium"/>
              </a:rPr>
              <a:t>водных</a:t>
            </a:r>
            <a:r>
              <a:rPr sz="1100" spc="30" smtClean="0">
                <a:latin typeface="Franklin Gothic Medium"/>
                <a:cs typeface="Franklin Gothic Medium"/>
              </a:rPr>
              <a:t> </a:t>
            </a:r>
            <a:r>
              <a:rPr sz="1100" spc="-20" smtClean="0">
                <a:latin typeface="Franklin Gothic Medium"/>
                <a:cs typeface="Franklin Gothic Medium"/>
              </a:rPr>
              <a:t>объектах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2807" y="3161284"/>
            <a:ext cx="17773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Развитие культуры 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57417" y="3510026"/>
            <a:ext cx="26873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5080" indent="-709295">
              <a:lnSpc>
                <a:spcPct val="100000"/>
              </a:lnSpc>
            </a:pPr>
            <a:r>
              <a:rPr lang="ru-RU" sz="1100" dirty="0" smtClean="0"/>
              <a:t>Обеспечение общественного порядка и противодействие преступности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1242" y="4087876"/>
            <a:ext cx="24390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физической </a:t>
            </a:r>
            <a:r>
              <a:rPr sz="1100" spc="-5" dirty="0">
                <a:latin typeface="Times New Roman"/>
                <a:cs typeface="Times New Roman"/>
              </a:rPr>
              <a:t>культуры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спорта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Муниципальная</a:t>
            </a:r>
            <a:r>
              <a:rPr lang="ru-RU" sz="1400" spc="-8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политика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r>
              <a:rPr lang="ru-RU" sz="1000" dirty="0" smtClean="0">
                <a:latin typeface="Times New Roman"/>
                <a:cs typeface="Times New Roman"/>
              </a:rPr>
              <a:t>Управление </a:t>
            </a:r>
            <a:r>
              <a:rPr lang="ru-RU" sz="1000" spc="-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финансами и</a:t>
            </a:r>
            <a:r>
              <a:rPr lang="ru-RU" sz="1000" spc="-7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создание  </a:t>
            </a:r>
            <a:r>
              <a:rPr lang="ru-RU" sz="1000" spc="-5" dirty="0" smtClean="0">
                <a:latin typeface="Times New Roman"/>
                <a:cs typeface="Times New Roman"/>
              </a:rPr>
              <a:t>условий </a:t>
            </a:r>
            <a:r>
              <a:rPr lang="ru-RU" sz="1000" dirty="0" smtClean="0">
                <a:latin typeface="Times New Roman"/>
                <a:cs typeface="Times New Roman"/>
              </a:rPr>
              <a:t>для  </a:t>
            </a:r>
            <a:r>
              <a:rPr lang="ru-RU" sz="1000" spc="-5" dirty="0" smtClean="0">
                <a:latin typeface="Times New Roman"/>
                <a:cs typeface="Times New Roman"/>
              </a:rPr>
              <a:t>эффективного управления муниципальными финансами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3519424" y="0"/>
                </a:moveTo>
                <a:lnTo>
                  <a:pt x="0" y="0"/>
                </a:lnTo>
                <a:lnTo>
                  <a:pt x="0" y="581025"/>
                </a:lnTo>
                <a:lnTo>
                  <a:pt x="3616325" y="581025"/>
                </a:lnTo>
                <a:lnTo>
                  <a:pt x="3616325" y="96837"/>
                </a:lnTo>
                <a:lnTo>
                  <a:pt x="35194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2750" y="958850"/>
            <a:ext cx="1108075" cy="59563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5720" y="392938"/>
            <a:ext cx="86439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sz="2000" b="1" spc="-4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2000" b="1" spc="-25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000" b="1" spc="-30" smtClean="0">
                <a:latin typeface="Times New Roman" pitchFamily="18" charset="0"/>
                <a:cs typeface="Times New Roman" pitchFamily="18" charset="0"/>
              </a:rPr>
              <a:t>отраслям </a:t>
            </a:r>
            <a:r>
              <a:rPr sz="2000" b="1" spc="-2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 и на плановый период 2022 и 2023 годов </a:t>
            </a:r>
            <a:endParaRPr sz="2000" b="1" spc="-4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14348" y="1643050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44068"/>
            <a:ext cx="838962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633729"/>
            <a:ext cx="76060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835" marR="5080" indent="-311277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Расходы </a:t>
            </a:r>
            <a:r>
              <a:rPr sz="1800" spc="-15" dirty="0">
                <a:latin typeface="Times New Roman"/>
                <a:cs typeface="Times New Roman"/>
              </a:rPr>
              <a:t>бюджета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сфере </a:t>
            </a:r>
            <a:r>
              <a:rPr sz="1800" spc="-5" dirty="0">
                <a:latin typeface="Times New Roman"/>
                <a:cs typeface="Times New Roman"/>
              </a:rPr>
              <a:t>национальной </a:t>
            </a:r>
            <a:r>
              <a:rPr sz="1800" dirty="0">
                <a:latin typeface="Times New Roman"/>
                <a:cs typeface="Times New Roman"/>
              </a:rPr>
              <a:t>безопасности </a:t>
            </a:r>
            <a:r>
              <a:rPr sz="1800" spc="-5" dirty="0">
                <a:latin typeface="Times New Roman"/>
                <a:cs typeface="Times New Roman"/>
              </a:rPr>
              <a:t>и правоохранительной 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5787" y="4852804"/>
          <a:ext cx="8143931" cy="1648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050"/>
                <a:gridCol w="1628792"/>
                <a:gridCol w="1590931"/>
                <a:gridCol w="1395158"/>
              </a:tblGrid>
              <a:tr h="573834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2022 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algn="l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2023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04">
                <a:tc>
                  <a:txBody>
                    <a:bodyPr/>
                    <a:lstStyle/>
                    <a:p>
                      <a:pPr marL="213995" marR="512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и территории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ситуаций 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характера, гражданская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80,0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43438" y="1740915"/>
            <a:ext cx="42148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Объем расходов </a:t>
            </a:r>
            <a:r>
              <a:rPr sz="1400" dirty="0">
                <a:latin typeface="Times New Roman"/>
                <a:cs typeface="Times New Roman"/>
              </a:rPr>
              <a:t>местного  </a:t>
            </a:r>
            <a:r>
              <a:rPr sz="1400" spc="-10" dirty="0">
                <a:latin typeface="Times New Roman"/>
                <a:cs typeface="Times New Roman"/>
              </a:rPr>
              <a:t>бюджета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разделу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«</a:t>
            </a:r>
            <a:r>
              <a:rPr sz="1400" smtClean="0">
                <a:latin typeface="Times New Roman"/>
                <a:cs typeface="Times New Roman"/>
              </a:rPr>
              <a:t>Национальная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безопасность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правоохранительная </a:t>
            </a:r>
            <a:r>
              <a:rPr sz="1400" dirty="0">
                <a:latin typeface="Times New Roman"/>
                <a:cs typeface="Times New Roman"/>
              </a:rPr>
              <a:t>деятельность»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составил: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146" name="Picture 2" descr="C:\DSC_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37" cy="304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55" dirty="0">
                <a:latin typeface="Franklin Gothic Medium"/>
                <a:cs typeface="Franklin Gothic Medium"/>
              </a:rPr>
              <a:t>Расходы </a:t>
            </a:r>
            <a:r>
              <a:rPr spc="-40" dirty="0">
                <a:latin typeface="Franklin Gothic Medium"/>
                <a:cs typeface="Franklin Gothic Medium"/>
              </a:rPr>
              <a:t>бюджета </a:t>
            </a:r>
            <a:r>
              <a:rPr spc="-35" dirty="0">
                <a:latin typeface="Franklin Gothic Medium"/>
                <a:cs typeface="Franklin Gothic Medium"/>
              </a:rPr>
              <a:t>на </a:t>
            </a:r>
            <a:r>
              <a:rPr spc="-60" dirty="0">
                <a:latin typeface="Franklin Gothic Medium"/>
                <a:cs typeface="Franklin Gothic Medium"/>
              </a:rPr>
              <a:t>культуру,</a:t>
            </a:r>
            <a:r>
              <a:rPr spc="120" dirty="0">
                <a:latin typeface="Franklin Gothic Medium"/>
                <a:cs typeface="Franklin Gothic Medium"/>
              </a:rPr>
              <a:t> </a:t>
            </a:r>
            <a:r>
              <a:rPr spc="-50" dirty="0">
                <a:latin typeface="Franklin Gothic Medium"/>
                <a:cs typeface="Franklin Gothic Medium"/>
              </a:rPr>
              <a:t>кинематографию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1901" y="1214422"/>
            <a:ext cx="8680196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 marR="93345" indent="-974090">
              <a:lnSpc>
                <a:spcPct val="100000"/>
              </a:lnSpc>
            </a:pPr>
            <a:r>
              <a:rPr spc="-5" dirty="0"/>
              <a:t>За </a:t>
            </a:r>
            <a:r>
              <a:rPr spc="-15" dirty="0"/>
              <a:t>счет </a:t>
            </a:r>
            <a:r>
              <a:rPr spc="-10" dirty="0"/>
              <a:t>средств </a:t>
            </a:r>
            <a:r>
              <a:rPr spc="-15"/>
              <a:t>бюджета </a:t>
            </a:r>
            <a:r>
              <a:rPr lang="ru-RU" spc="-15" dirty="0" err="1" smtClean="0"/>
              <a:t>Рыбасовск</a:t>
            </a:r>
            <a:r>
              <a:rPr spc="-10" smtClean="0"/>
              <a:t>ого </a:t>
            </a:r>
            <a:r>
              <a:rPr spc="-15" dirty="0"/>
              <a:t>сельского </a:t>
            </a:r>
            <a:r>
              <a:rPr/>
              <a:t>поселения </a:t>
            </a:r>
            <a:r>
              <a:rPr lang="ru-RU" dirty="0" err="1" smtClean="0"/>
              <a:t>Сальского</a:t>
            </a:r>
            <a:r>
              <a:rPr spc="-20" smtClean="0"/>
              <a:t> </a:t>
            </a:r>
            <a:r>
              <a:rPr spc="-5" dirty="0"/>
              <a:t>района учреждения  </a:t>
            </a:r>
            <a:r>
              <a:rPr spc="-30" dirty="0"/>
              <a:t>культуры </a:t>
            </a:r>
            <a:r>
              <a:rPr spc="-15" dirty="0"/>
              <a:t>оказывают </a:t>
            </a:r>
            <a:r>
              <a:rPr spc="-5" dirty="0"/>
              <a:t>населению </a:t>
            </a:r>
            <a:r>
              <a:rPr spc="-15" dirty="0"/>
              <a:t>сельского </a:t>
            </a:r>
            <a:r>
              <a:rPr dirty="0"/>
              <a:t>поселения </a:t>
            </a:r>
            <a:r>
              <a:rPr spc="-5" dirty="0"/>
              <a:t>муниципальные</a:t>
            </a:r>
            <a:r>
              <a:rPr spc="340" dirty="0"/>
              <a:t> </a:t>
            </a:r>
            <a:r>
              <a:rPr spc="-10" dirty="0"/>
              <a:t>услуги</a:t>
            </a:r>
          </a:p>
          <a:p>
            <a:pPr marL="727710" marR="5080" indent="-492759">
              <a:lnSpc>
                <a:spcPts val="1920"/>
              </a:lnSpc>
              <a:spcBef>
                <a:spcPts val="15"/>
              </a:spcBef>
            </a:pPr>
            <a:r>
              <a:rPr spc="-5" dirty="0">
                <a:latin typeface="Constantia"/>
                <a:cs typeface="Constantia"/>
              </a:rPr>
              <a:t>по</a:t>
            </a:r>
            <a:r>
              <a:rPr spc="-8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организации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досуга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4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приобщения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жителей</a:t>
            </a:r>
            <a:r>
              <a:rPr spc="-2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муниципального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образования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к</a:t>
            </a:r>
            <a:r>
              <a:rPr spc="-70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творчеству,  культурному </a:t>
            </a:r>
            <a:r>
              <a:rPr spc="-5" dirty="0">
                <a:latin typeface="Constantia"/>
                <a:cs typeface="Constantia"/>
              </a:rPr>
              <a:t>развитию и самообразованию, </a:t>
            </a:r>
            <a:r>
              <a:rPr spc="-10" dirty="0">
                <a:latin typeface="Constantia"/>
                <a:cs typeface="Constantia"/>
              </a:rPr>
              <a:t>любительскому </a:t>
            </a:r>
            <a:r>
              <a:rPr spc="-15" dirty="0">
                <a:latin typeface="Constantia"/>
                <a:cs typeface="Constantia"/>
              </a:rPr>
              <a:t>искусству </a:t>
            </a:r>
            <a:r>
              <a:rPr spc="-5">
                <a:latin typeface="Constantia"/>
                <a:cs typeface="Constantia"/>
              </a:rPr>
              <a:t>и </a:t>
            </a:r>
            <a:r>
              <a:rPr spc="-10" smtClean="0">
                <a:latin typeface="Constantia"/>
                <a:cs typeface="Constantia"/>
              </a:rPr>
              <a:t>ремеслам</a:t>
            </a:r>
            <a:r>
              <a:rPr lang="ru-RU" spc="-10" dirty="0" smtClean="0">
                <a:latin typeface="Constantia"/>
                <a:cs typeface="Constantia"/>
              </a:rPr>
              <a:t>.</a:t>
            </a:r>
            <a:endParaRPr sz="1650"/>
          </a:p>
          <a:p>
            <a:pPr marL="1256665" marR="1072515" algn="ctr">
              <a:lnSpc>
                <a:spcPct val="100000"/>
              </a:lnSpc>
            </a:pPr>
            <a:r>
              <a:rPr spc="-15" dirty="0">
                <a:latin typeface="Constantia"/>
                <a:cs typeface="Constantia"/>
              </a:rPr>
              <a:t>Выполнение </a:t>
            </a:r>
            <a:r>
              <a:rPr spc="-10" dirty="0">
                <a:latin typeface="Constantia"/>
                <a:cs typeface="Constantia"/>
              </a:rPr>
              <a:t>функций </a:t>
            </a:r>
            <a:r>
              <a:rPr spc="-10">
                <a:latin typeface="Constantia"/>
                <a:cs typeface="Constantia"/>
              </a:rPr>
              <a:t>осуществляется </a:t>
            </a:r>
            <a:r>
              <a:rPr spc="-15" smtClean="0">
                <a:latin typeface="Constantia"/>
                <a:cs typeface="Constantia"/>
              </a:rPr>
              <a:t>бюджетным </a:t>
            </a:r>
            <a:r>
              <a:rPr spc="-5" smtClean="0">
                <a:latin typeface="Constantia"/>
                <a:cs typeface="Constantia"/>
              </a:rPr>
              <a:t>учреждени</a:t>
            </a:r>
            <a:r>
              <a:rPr lang="ru-RU" spc="-5" dirty="0" smtClean="0">
                <a:latin typeface="Constantia"/>
                <a:cs typeface="Constantia"/>
              </a:rPr>
              <a:t>е</a:t>
            </a:r>
            <a:r>
              <a:rPr spc="-5" smtClean="0">
                <a:latin typeface="Constantia"/>
                <a:cs typeface="Constantia"/>
              </a:rPr>
              <a:t>м</a:t>
            </a:r>
            <a:r>
              <a:rPr spc="-95" smtClean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:  </a:t>
            </a:r>
            <a:r>
              <a:rPr spc="-15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Рыбасовский</a:t>
            </a:r>
            <a:r>
              <a:rPr spc="-10" smtClean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СДК</a:t>
            </a:r>
            <a:r>
              <a:rPr spc="-5" smtClean="0">
                <a:latin typeface="Constantia"/>
                <a:cs typeface="Constantia"/>
              </a:rPr>
              <a:t>»</a:t>
            </a:r>
            <a:endParaRPr sz="1750"/>
          </a:p>
          <a:p>
            <a:pPr marL="222885" marR="38735" algn="ctr">
              <a:lnSpc>
                <a:spcPct val="100000"/>
              </a:lnSpc>
            </a:pPr>
            <a:r>
              <a:rPr spc="-5" dirty="0"/>
              <a:t>Общий </a:t>
            </a:r>
            <a:r>
              <a:rPr spc="-10" dirty="0"/>
              <a:t>объем </a:t>
            </a:r>
            <a:r>
              <a:rPr spc="-20" dirty="0"/>
              <a:t>расходов </a:t>
            </a:r>
            <a:r>
              <a:rPr spc="-5" dirty="0"/>
              <a:t>по разделу </a:t>
            </a:r>
            <a:r>
              <a:rPr spc="-40" dirty="0"/>
              <a:t>«Культура </a:t>
            </a:r>
            <a:r>
              <a:rPr spc="-5" dirty="0"/>
              <a:t>и </a:t>
            </a:r>
            <a:r>
              <a:rPr spc="-10" dirty="0"/>
              <a:t>кинематография»</a:t>
            </a:r>
            <a:r>
              <a:rPr spc="165" dirty="0"/>
              <a:t> </a:t>
            </a:r>
            <a:r>
              <a:rPr spc="5" dirty="0"/>
              <a:t>составил: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720" y="3500438"/>
          <a:ext cx="4369192" cy="1129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84"/>
                <a:gridCol w="1571636"/>
                <a:gridCol w="1511672"/>
              </a:tblGrid>
              <a:tr h="343812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7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1822,0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1687,3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1680,0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19394"/>
          </a:xfrm>
          <a:prstGeom prst="rect">
            <a:avLst/>
          </a:prstGeom>
          <a:noFill/>
        </p:spPr>
      </p:pic>
      <p:pic>
        <p:nvPicPr>
          <p:cNvPr id="5123" name="Picture 3" descr="C: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297"/>
            <a:ext cx="32861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636508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476668"/>
          </a:xfrm>
          <a:prstGeom prst="rect">
            <a:avLst/>
          </a:prstGeom>
        </p:spPr>
        <p:txBody>
          <a:bodyPr vert="horz" wrap="square" lIns="0" tIns="106298" rIns="0" bIns="0" rtlCol="0">
            <a:spAutoFit/>
          </a:bodyPr>
          <a:lstStyle/>
          <a:p>
            <a:pPr marL="1099185">
              <a:lnSpc>
                <a:spcPct val="100000"/>
              </a:lnSpc>
            </a:pPr>
            <a:r>
              <a:rPr sz="3600" spc="-37" baseline="2314" dirty="0"/>
              <a:t>Расходы </a:t>
            </a:r>
            <a:r>
              <a:rPr sz="3600" baseline="2314"/>
              <a:t>на </a:t>
            </a:r>
            <a:r>
              <a:rPr lang="ru-RU" sz="3600" spc="-817" baseline="2314" dirty="0" smtClean="0"/>
              <a:t> общ     е                г          о                с           у             </a:t>
            </a:r>
            <a:r>
              <a:rPr lang="ru-RU" sz="3600" spc="-817" baseline="2314" dirty="0" err="1" smtClean="0"/>
              <a:t>д</a:t>
            </a:r>
            <a:r>
              <a:rPr lang="ru-RU" sz="3600" spc="-817" baseline="2314" dirty="0" smtClean="0"/>
              <a:t>                а          </a:t>
            </a:r>
            <a:r>
              <a:rPr lang="ru-RU" sz="3600" spc="-817" baseline="2314" dirty="0" err="1" smtClean="0"/>
              <a:t>р</a:t>
            </a:r>
            <a:r>
              <a:rPr lang="ru-RU" sz="3600" spc="-817" baseline="2314" dirty="0" smtClean="0"/>
              <a:t>         с        т                в          е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</a:t>
            </a:r>
            <a:r>
              <a:rPr lang="ru-RU" sz="3600" spc="-817" baseline="2314" dirty="0" err="1" smtClean="0"/>
              <a:t>ы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err="1" smtClean="0"/>
              <a:t>е</a:t>
            </a:r>
            <a:r>
              <a:rPr lang="ru-RU" sz="3600" spc="-817" baseline="2314" dirty="0" smtClean="0"/>
              <a:t>                                                                                             в          </a:t>
            </a:r>
            <a:r>
              <a:rPr sz="3600" baseline="2314" smtClean="0"/>
              <a:t>опросы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519935"/>
            <a:ext cx="48920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 оплату </a:t>
            </a:r>
            <a:r>
              <a:rPr sz="1400" b="1" i="1" spc="-10" dirty="0">
                <a:latin typeface="Times New Roman"/>
                <a:cs typeface="Times New Roman"/>
              </a:rPr>
              <a:t>расходов </a:t>
            </a:r>
            <a:r>
              <a:rPr sz="1400" b="1" i="1" dirty="0">
                <a:latin typeface="Times New Roman"/>
                <a:cs typeface="Times New Roman"/>
              </a:rPr>
              <a:t>по </a:t>
            </a:r>
            <a:r>
              <a:rPr sz="1400" b="1" i="1" spc="-25" dirty="0">
                <a:latin typeface="Times New Roman"/>
                <a:cs typeface="Times New Roman"/>
              </a:rPr>
              <a:t>всем </a:t>
            </a:r>
            <a:r>
              <a:rPr sz="1400" b="1" i="1" spc="-5" dirty="0">
                <a:latin typeface="Times New Roman"/>
                <a:cs typeface="Times New Roman"/>
              </a:rPr>
              <a:t>общегосударственным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вопросам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ru-RU" sz="1400" b="1" i="1" spc="-10" dirty="0" smtClean="0">
                <a:latin typeface="Times New Roman"/>
                <a:cs typeface="Times New Roman"/>
              </a:rPr>
              <a:t>Рыбасовского</a:t>
            </a:r>
            <a:r>
              <a:rPr sz="1400" b="1" i="1" spc="-1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сельского </a:t>
            </a:r>
            <a:r>
              <a:rPr sz="1400" b="1" i="1" spc="-5" dirty="0">
                <a:latin typeface="Times New Roman"/>
                <a:cs typeface="Times New Roman"/>
              </a:rPr>
              <a:t>поселения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662" y="2000240"/>
          <a:ext cx="7546999" cy="552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8"/>
                <a:gridCol w="2349216"/>
                <a:gridCol w="1025237"/>
                <a:gridCol w="1243588"/>
              </a:tblGrid>
              <a:tr h="5612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</a:t>
                      </a:r>
                      <a:r>
                        <a:rPr sz="14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>
                          <a:latin typeface="Franklin Gothic Medium"/>
                          <a:cs typeface="Franklin Gothic Medium"/>
                        </a:rPr>
                        <a:t>Администрации  </a:t>
                      </a:r>
                      <a:r>
                        <a:rPr lang="ru-RU" sz="1400" spc="-30" dirty="0" smtClean="0">
                          <a:latin typeface="Franklin Gothic Medium"/>
                          <a:cs typeface="Franklin Gothic Medium"/>
                        </a:rPr>
                        <a:t>Рыбасовского</a:t>
                      </a: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5780,0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5719,7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5772,6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432473">
                <a:tc>
                  <a:txBody>
                    <a:bodyPr/>
                    <a:lstStyle/>
                    <a:p>
                      <a:pPr marL="89852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деятельности финансовых, налоговых и таможенных органов и органов финансового</a:t>
                      </a:r>
                      <a:r>
                        <a:rPr lang="ru-RU" sz="1400" baseline="0" dirty="0" smtClean="0">
                          <a:latin typeface="Franklin Gothic Medium"/>
                          <a:cs typeface="Franklin Gothic Medium"/>
                        </a:rPr>
                        <a:t> (финансово-бюджетного) надзора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23,5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проведения выборов и референдумов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203,9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Резервные</a:t>
                      </a:r>
                      <a:r>
                        <a:rPr sz="1400" spc="-105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 smtClean="0">
                          <a:latin typeface="Franklin Gothic Medium"/>
                          <a:cs typeface="Franklin Gothic Medium"/>
                        </a:rPr>
                        <a:t>фонды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1266190" marR="314325" indent="-815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Другие</a:t>
                      </a:r>
                      <a:r>
                        <a:rPr lang="ru-RU" sz="1400" spc="-20" baseline="0" dirty="0" smtClean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бщегосударствнные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вопросы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32,0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235,1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441,2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8312" y="1125600"/>
            <a:ext cx="244792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806450">
              <a:lnSpc>
                <a:spcPct val="100000"/>
              </a:lnSpc>
            </a:pPr>
            <a:r>
              <a:rPr spc="-25" dirty="0"/>
              <a:t>Расходы </a:t>
            </a:r>
            <a:r>
              <a:rPr dirty="0"/>
              <a:t>на </a:t>
            </a:r>
            <a:r>
              <a:rPr spc="-5" dirty="0"/>
              <a:t>жилищно-коммунальное</a:t>
            </a:r>
            <a:r>
              <a:rPr spc="-310" dirty="0"/>
              <a:t> </a:t>
            </a:r>
            <a:r>
              <a:rPr spc="-15" dirty="0"/>
              <a:t>хозяйство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4229" y="1597914"/>
            <a:ext cx="4248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5" dirty="0">
                <a:latin typeface="Times New Roman"/>
                <a:cs typeface="Times New Roman"/>
              </a:rPr>
              <a:t>проведение </a:t>
            </a:r>
            <a:r>
              <a:rPr sz="1400" b="1" i="1" dirty="0">
                <a:latin typeface="Times New Roman"/>
                <a:cs typeface="Times New Roman"/>
              </a:rPr>
              <a:t>мероприятий в </a:t>
            </a:r>
            <a:r>
              <a:rPr sz="1400" b="1" i="1" spc="-5" dirty="0">
                <a:latin typeface="Times New Roman"/>
                <a:cs typeface="Times New Roman"/>
              </a:rPr>
              <a:t>области </a:t>
            </a:r>
            <a:r>
              <a:rPr sz="1400" b="1" i="1" dirty="0">
                <a:latin typeface="Times New Roman"/>
                <a:cs typeface="Times New Roman"/>
              </a:rPr>
              <a:t>жилищно-  </a:t>
            </a:r>
            <a:r>
              <a:rPr sz="1400" b="1" i="1" spc="-10" dirty="0">
                <a:latin typeface="Times New Roman"/>
                <a:cs typeface="Times New Roman"/>
              </a:rPr>
              <a:t>коммунального </a:t>
            </a:r>
            <a:r>
              <a:rPr sz="1400" b="1" i="1" spc="-5" dirty="0">
                <a:latin typeface="Times New Roman"/>
                <a:cs typeface="Times New Roman"/>
              </a:rPr>
              <a:t>хозяйства предусмотрены </a:t>
            </a:r>
            <a:r>
              <a:rPr sz="1400" b="1" i="1" dirty="0">
                <a:latin typeface="Times New Roman"/>
                <a:cs typeface="Times New Roman"/>
              </a:rPr>
              <a:t>средства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283" y="3786190"/>
          <a:ext cx="4786346" cy="128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845"/>
                <a:gridCol w="1423922"/>
                <a:gridCol w="1214446"/>
                <a:gridCol w="1000133"/>
              </a:tblGrid>
              <a:tr h="250506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606750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620,0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616,0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630,2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86215" cy="2714644"/>
          </a:xfrm>
          <a:prstGeom prst="rect">
            <a:avLst/>
          </a:prstGeom>
          <a:noFill/>
        </p:spPr>
      </p:pic>
      <p:pic>
        <p:nvPicPr>
          <p:cNvPr id="3075" name="Picture 3" descr="C:\DSC_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23920"/>
            <a:ext cx="2857520" cy="197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16636"/>
            <a:ext cx="8453628" cy="11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851915"/>
            <a:ext cx="58381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latin typeface="Times New Roman"/>
                <a:cs typeface="Times New Roman"/>
              </a:rPr>
              <a:t>Расходы </a:t>
            </a:r>
            <a:r>
              <a:rPr spc="-25" dirty="0">
                <a:latin typeface="Times New Roman"/>
                <a:cs typeface="Times New Roman"/>
              </a:rPr>
              <a:t>бюджета </a:t>
            </a:r>
            <a:r>
              <a:rPr dirty="0">
                <a:latin typeface="Times New Roman"/>
                <a:cs typeface="Times New Roman"/>
              </a:rPr>
              <a:t>на национальную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оборону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595" y="1669288"/>
            <a:ext cx="809307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spc="-5" dirty="0">
                <a:latin typeface="Times New Roman"/>
                <a:cs typeface="Times New Roman"/>
              </a:rPr>
              <a:t>осуществление первичного </a:t>
            </a:r>
            <a:r>
              <a:rPr sz="1400" b="1" spc="-10" dirty="0">
                <a:latin typeface="Times New Roman"/>
                <a:cs typeface="Times New Roman"/>
              </a:rPr>
              <a:t>воинского </a:t>
            </a:r>
            <a:r>
              <a:rPr sz="1400" b="1" spc="5" dirty="0">
                <a:latin typeface="Times New Roman"/>
                <a:cs typeface="Times New Roman"/>
              </a:rPr>
              <a:t>учета </a:t>
            </a:r>
            <a:r>
              <a:rPr sz="1400" b="1" spc="-5" dirty="0">
                <a:latin typeface="Times New Roman"/>
                <a:cs typeface="Times New Roman"/>
              </a:rPr>
              <a:t>на территориях</a:t>
            </a:r>
            <a:r>
              <a:rPr sz="1400" b="1" spc="-5">
                <a:latin typeface="Times New Roman"/>
                <a:cs typeface="Times New Roman"/>
              </a:rPr>
              <a:t>, </a:t>
            </a:r>
            <a:r>
              <a:rPr lang="ru-RU"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25" smtClean="0">
                <a:latin typeface="Times New Roman"/>
                <a:cs typeface="Times New Roman"/>
              </a:rPr>
              <a:t>где </a:t>
            </a:r>
            <a:r>
              <a:rPr sz="1400" b="1" spc="-10" dirty="0">
                <a:latin typeface="Times New Roman"/>
                <a:cs typeface="Times New Roman"/>
              </a:rPr>
              <a:t>отсутствуют </a:t>
            </a:r>
            <a:r>
              <a:rPr sz="1400" b="1" spc="-5" dirty="0">
                <a:latin typeface="Times New Roman"/>
                <a:cs typeface="Times New Roman"/>
              </a:rPr>
              <a:t>военные  комиссариаты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5" dirty="0">
                <a:latin typeface="Times New Roman"/>
                <a:cs typeface="Times New Roman"/>
              </a:rPr>
              <a:t>рамках </a:t>
            </a:r>
            <a:r>
              <a:rPr sz="1400" b="1" dirty="0">
                <a:latin typeface="Times New Roman"/>
                <a:cs typeface="Times New Roman"/>
              </a:rPr>
              <a:t>непрограммных </a:t>
            </a:r>
            <a:r>
              <a:rPr sz="1400" b="1" spc="-15" dirty="0">
                <a:latin typeface="Times New Roman"/>
                <a:cs typeface="Times New Roman"/>
              </a:rPr>
              <a:t>расходов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 </a:t>
            </a:r>
            <a:r>
              <a:rPr sz="1400" b="1" spc="-5">
                <a:latin typeface="Times New Roman"/>
                <a:cs typeface="Times New Roman"/>
              </a:rPr>
              <a:t>самоуправления</a:t>
            </a:r>
            <a:r>
              <a:rPr sz="1400" b="1" spc="-16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Рыбасовского</a:t>
            </a:r>
            <a:r>
              <a:rPr sz="1400" b="1" spc="-5" smtClean="0">
                <a:latin typeface="Times New Roman"/>
                <a:cs typeface="Times New Roman"/>
              </a:rPr>
              <a:t>  </a:t>
            </a:r>
            <a:r>
              <a:rPr sz="1400" b="1" spc="-5" dirty="0">
                <a:latin typeface="Times New Roman"/>
                <a:cs typeface="Times New Roman"/>
              </a:rPr>
              <a:t>сельского </a:t>
            </a:r>
            <a:r>
              <a:rPr sz="1400" b="1" dirty="0">
                <a:latin typeface="Times New Roman"/>
                <a:cs typeface="Times New Roman"/>
              </a:rPr>
              <a:t>поселения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551112"/>
          <a:ext cx="6035692" cy="108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692"/>
              </a:tblGrid>
              <a:tr h="647826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308"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82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2215991"/>
          </a:xfrm>
        </p:spPr>
        <p:txBody>
          <a:bodyPr/>
          <a:lstStyle/>
          <a:p>
            <a:r>
              <a:rPr lang="ru-RU" dirty="0" smtClean="0"/>
              <a:t>Расходы бюджета по разделу «Социальная политика»</a:t>
            </a: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altLang="ru-RU" b="1" i="1" dirty="0" smtClean="0"/>
              <a:t>Расходы на выплату  муниципальной пенсии :</a:t>
            </a:r>
            <a:br>
              <a:rPr lang="ru-RU" altLang="ru-RU" b="1" i="1" dirty="0" smtClean="0"/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92443"/>
          </a:xfrm>
        </p:spPr>
        <p:txBody>
          <a:bodyPr/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2585323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Расходы на физическую культуру и спорт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altLang="ru-RU" b="1" i="1" dirty="0" smtClean="0"/>
              <a:t>На проведение мероприятий в области физической культуры и спорта предусмотрены средства в следующих объемах:</a:t>
            </a:r>
            <a:br>
              <a:rPr lang="ru-RU" altLang="ru-RU" b="1" i="1" dirty="0" smtClean="0"/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3714744" y="4286256"/>
            <a:ext cx="4057656" cy="12687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1783"/>
            <a:ext cx="8074659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250" spc="-254" dirty="0">
                <a:solidFill>
                  <a:srgbClr val="EFA12D"/>
                </a:solidFill>
                <a:latin typeface="Wingdings"/>
                <a:cs typeface="Wingdings"/>
              </a:rPr>
              <a:t></a:t>
            </a:r>
            <a:r>
              <a:rPr sz="2250" spc="-254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b="1" spc="-350" dirty="0">
                <a:solidFill>
                  <a:srgbClr val="4E3A2F"/>
                </a:solidFill>
                <a:latin typeface="Arial"/>
                <a:cs typeface="Arial"/>
              </a:rPr>
              <a:t>Бюджет </a:t>
            </a:r>
            <a:r>
              <a:rPr sz="3200" b="1" spc="-459" dirty="0">
                <a:solidFill>
                  <a:srgbClr val="4E3A2F"/>
                </a:solidFill>
                <a:latin typeface="Arial"/>
                <a:cs typeface="Arial"/>
              </a:rPr>
              <a:t>для </a:t>
            </a: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граждан 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 </a:t>
            </a:r>
            <a:r>
              <a:rPr sz="3200" spc="-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это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аналитический  материал, 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доступный 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для 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широкого 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круга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неподготовленных 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пользователей: </a:t>
            </a:r>
            <a:r>
              <a:rPr sz="3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основы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775077"/>
            <a:ext cx="570484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247265" algn="l"/>
                <a:tab pos="2479040" algn="l"/>
                <a:tab pos="3159760" algn="l"/>
                <a:tab pos="3242310" algn="l"/>
                <a:tab pos="4502785" algn="l"/>
              </a:tabLst>
            </a:pP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бюджета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		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бюджетного  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ис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1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лн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ние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</a:t>
            </a:r>
            <a:r>
              <a:rPr sz="3200" spc="-10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ю</a:t>
            </a:r>
            <a:r>
              <a:rPr sz="3200" spc="-1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а,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 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муниципальные		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программы,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550" y="2775077"/>
            <a:ext cx="1923414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r">
              <a:lnSpc>
                <a:spcPct val="100000"/>
              </a:lnSpc>
            </a:pP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проце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30">
                <a:solidFill>
                  <a:srgbClr val="4E3A2F"/>
                </a:solidFill>
                <a:latin typeface="Franklin Gothic Medium"/>
                <a:cs typeface="Franklin Gothic Medium"/>
              </a:rPr>
              <a:t>, 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пуб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чные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4238497"/>
            <a:ext cx="33026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0" algn="l"/>
              </a:tabLst>
            </a:pP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инфо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рмац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ля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238497"/>
            <a:ext cx="3997960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065" algn="l"/>
                <a:tab pos="2842895" algn="l"/>
              </a:tabLst>
            </a:pP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слу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</a:t>
            </a:r>
            <a:r>
              <a:rPr sz="32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руг</a:t>
            </a:r>
            <a:r>
              <a:rPr sz="3200" spc="-8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граждан.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8211" y="651631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28E2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1016761"/>
            <a:ext cx="22745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Основные </a:t>
            </a:r>
            <a:r>
              <a:rPr sz="1400" spc="-15" dirty="0">
                <a:latin typeface="Franklin Gothic Medium"/>
                <a:cs typeface="Franklin Gothic Medium"/>
              </a:rPr>
              <a:t>направления  </a:t>
            </a:r>
            <a:r>
              <a:rPr sz="1400" spc="-20" dirty="0">
                <a:latin typeface="Franklin Gothic Medium"/>
                <a:cs typeface="Franklin Gothic Medium"/>
              </a:rPr>
              <a:t>бюджетной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15" dirty="0">
                <a:latin typeface="Franklin Gothic Medium"/>
                <a:cs typeface="Franklin Gothic Medium"/>
              </a:rPr>
              <a:t>налоговой  </a:t>
            </a:r>
            <a:r>
              <a:rPr sz="1400" spc="-25" dirty="0">
                <a:latin typeface="Franklin Gothic Medium"/>
                <a:cs typeface="Franklin Gothic Medium"/>
              </a:rPr>
              <a:t>политики Ростовской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области  </a:t>
            </a:r>
            <a:r>
              <a:rPr sz="1400" spc="-20">
                <a:latin typeface="Franklin Gothic Medium"/>
                <a:cs typeface="Franklin Gothic Medium"/>
              </a:rPr>
              <a:t>на </a:t>
            </a:r>
            <a:r>
              <a:rPr sz="1400" spc="-20" smtClean="0">
                <a:latin typeface="Franklin Gothic Medium"/>
                <a:cs typeface="Franklin Gothic Medium"/>
              </a:rPr>
              <a:t>20</a:t>
            </a:r>
            <a:r>
              <a:rPr lang="ru-RU" sz="1400" spc="-20" dirty="0" smtClean="0">
                <a:latin typeface="Franklin Gothic Medium"/>
                <a:cs typeface="Franklin Gothic Medium"/>
              </a:rPr>
              <a:t>21-2023</a:t>
            </a:r>
            <a:r>
              <a:rPr sz="1400" spc="-30" smtClean="0">
                <a:latin typeface="Franklin Gothic Medium"/>
                <a:cs typeface="Franklin Gothic Medium"/>
              </a:rPr>
              <a:t>годы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7646" y="2746375"/>
            <a:ext cx="250190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Муниципальные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программы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3212719"/>
            <a:ext cx="1811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209550" indent="-635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Прогноз  социально-  э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  </a:t>
            </a:r>
            <a:r>
              <a:rPr sz="1600" spc="-5">
                <a:latin typeface="Times New Roman"/>
                <a:cs typeface="Times New Roman"/>
              </a:rPr>
              <a:t>развития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</a:t>
            </a:r>
            <a:r>
              <a:rPr sz="1600" spc="-10" smtClean="0">
                <a:latin typeface="Times New Roman"/>
                <a:cs typeface="Times New Roman"/>
              </a:rPr>
              <a:t>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 </a:t>
            </a:r>
            <a:r>
              <a:rPr sz="1600" spc="-5">
                <a:latin typeface="Times New Roman"/>
                <a:cs typeface="Times New Roman"/>
              </a:rPr>
              <a:t>на </a:t>
            </a:r>
            <a:r>
              <a:rPr sz="1600" spc="-5" smtClean="0">
                <a:latin typeface="Times New Roman"/>
                <a:cs typeface="Times New Roman"/>
              </a:rPr>
              <a:t>20</a:t>
            </a:r>
            <a:r>
              <a:rPr lang="ru-RU" sz="1600" spc="-5" dirty="0" smtClean="0">
                <a:latin typeface="Times New Roman"/>
                <a:cs typeface="Times New Roman"/>
              </a:rPr>
              <a:t>21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23</a:t>
            </a:r>
            <a:r>
              <a:rPr sz="1600" spc="-7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5276" y="4656073"/>
            <a:ext cx="271208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marR="402590" indent="127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Основа формирования  </a:t>
            </a:r>
            <a:r>
              <a:rPr sz="1400" dirty="0">
                <a:latin typeface="Times New Roman"/>
                <a:cs typeface="Times New Roman"/>
              </a:rPr>
              <a:t>проекта </a:t>
            </a:r>
            <a:r>
              <a:rPr sz="1400" spc="-15">
                <a:latin typeface="Times New Roman"/>
                <a:cs typeface="Times New Roman"/>
              </a:rPr>
              <a:t>бюджета  </a:t>
            </a:r>
            <a:r>
              <a:rPr lang="ru-RU" sz="1400" spc="-15" dirty="0" err="1" smtClean="0">
                <a:latin typeface="Times New Roman"/>
                <a:cs typeface="Times New Roman"/>
              </a:rPr>
              <a:t>Рыбасовск</a:t>
            </a:r>
            <a:r>
              <a:rPr sz="1400" spc="-5" smtClean="0">
                <a:latin typeface="Times New Roman"/>
                <a:cs typeface="Times New Roman"/>
              </a:rPr>
              <a:t>ого</a:t>
            </a:r>
            <a:r>
              <a:rPr sz="1400" spc="-85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сельского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поселения </a:t>
            </a:r>
            <a:r>
              <a:rPr lang="ru-RU" sz="1400" spc="5" dirty="0" err="1" smtClean="0">
                <a:latin typeface="Times New Roman"/>
                <a:cs typeface="Times New Roman"/>
              </a:rPr>
              <a:t>Сальского</a:t>
            </a:r>
            <a:r>
              <a:rPr sz="1400" spc="-1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  </a:t>
            </a:r>
            <a:r>
              <a:rPr sz="1400" smtClean="0">
                <a:latin typeface="Times New Roman"/>
                <a:cs typeface="Times New Roman"/>
              </a:rPr>
              <a:t>20</a:t>
            </a:r>
            <a:r>
              <a:rPr lang="ru-RU" sz="1400" dirty="0" smtClean="0">
                <a:latin typeface="Times New Roman"/>
                <a:cs typeface="Times New Roman"/>
              </a:rPr>
              <a:t>21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spc="-20">
                <a:latin typeface="Times New Roman"/>
                <a:cs typeface="Times New Roman"/>
              </a:rPr>
              <a:t>год </a:t>
            </a:r>
            <a:r>
              <a:rPr lang="ru-RU" sz="1400" spc="-20" dirty="0" smtClean="0">
                <a:latin typeface="Times New Roman"/>
                <a:cs typeface="Times New Roman"/>
              </a:rPr>
              <a:t> и плановый период  </a:t>
            </a:r>
            <a:r>
              <a:rPr lang="ru-RU" sz="1400" spc="-20" dirty="0" smtClean="0">
                <a:latin typeface="Times New Roman"/>
                <a:cs typeface="Times New Roman"/>
              </a:rPr>
              <a:t>2022и 2023 </a:t>
            </a:r>
            <a:r>
              <a:rPr lang="ru-RU" sz="1400" spc="-20" dirty="0" smtClean="0">
                <a:latin typeface="Times New Roman"/>
                <a:cs typeface="Times New Roman"/>
              </a:rPr>
              <a:t>годов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4678" y="642918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7854" y="805941"/>
            <a:ext cx="435038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Основные </a:t>
            </a:r>
            <a:r>
              <a:rPr sz="1600" spc="-10" dirty="0">
                <a:latin typeface="Times New Roman"/>
                <a:cs typeface="Times New Roman"/>
              </a:rPr>
              <a:t>направления </a:t>
            </a:r>
            <a:r>
              <a:rPr sz="1600" spc="-15" dirty="0">
                <a:latin typeface="Times New Roman"/>
                <a:cs typeface="Times New Roman"/>
              </a:rPr>
              <a:t>бюджетной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налоговой  </a:t>
            </a:r>
            <a:r>
              <a:rPr sz="1600" spc="-10">
                <a:latin typeface="Times New Roman"/>
                <a:cs typeface="Times New Roman"/>
              </a:rPr>
              <a:t>политики </a:t>
            </a:r>
            <a:r>
              <a:rPr lang="ru-RU" sz="1600" spc="-10" dirty="0" smtClean="0">
                <a:latin typeface="Times New Roman"/>
                <a:cs typeface="Times New Roman"/>
              </a:rPr>
              <a:t>Рыбасовского</a:t>
            </a:r>
            <a:r>
              <a:rPr sz="1600" spc="-1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5">
                <a:latin typeface="Times New Roman"/>
                <a:cs typeface="Times New Roman"/>
              </a:rPr>
              <a:t>на  </a:t>
            </a:r>
            <a:r>
              <a:rPr sz="1600" spc="-5" smtClean="0">
                <a:latin typeface="Times New Roman"/>
                <a:cs typeface="Times New Roman"/>
              </a:rPr>
              <a:t>20</a:t>
            </a:r>
            <a:r>
              <a:rPr lang="ru-RU" sz="1600" spc="-5" dirty="0" smtClean="0">
                <a:latin typeface="Times New Roman"/>
                <a:cs typeface="Times New Roman"/>
              </a:rPr>
              <a:t>21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23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 </a:t>
            </a:r>
            <a:r>
              <a:rPr sz="1600" dirty="0">
                <a:latin typeface="Times New Roman"/>
                <a:cs typeface="Times New Roman"/>
              </a:rPr>
              <a:t>(Постановление </a:t>
            </a:r>
            <a:r>
              <a:rPr sz="1600" spc="-5">
                <a:latin typeface="Times New Roman"/>
                <a:cs typeface="Times New Roman"/>
              </a:rPr>
              <a:t>Администрации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>
                <a:latin typeface="Times New Roman"/>
                <a:cs typeface="Times New Roman"/>
              </a:rPr>
              <a:t>поселения </a:t>
            </a:r>
            <a:r>
              <a:rPr lang="ru-RU" sz="1600" dirty="0" smtClean="0">
                <a:latin typeface="Times New Roman"/>
                <a:cs typeface="Times New Roman"/>
              </a:rPr>
              <a:t>20.</a:t>
            </a:r>
            <a:r>
              <a:rPr sz="1600" spc="-5" smtClean="0">
                <a:latin typeface="Times New Roman"/>
                <a:cs typeface="Times New Roman"/>
              </a:rPr>
              <a:t>1</a:t>
            </a:r>
            <a:r>
              <a:rPr lang="ru-RU" sz="1600" spc="-5" dirty="0" smtClean="0">
                <a:latin typeface="Times New Roman"/>
                <a:cs typeface="Times New Roman"/>
              </a:rPr>
              <a:t>0</a:t>
            </a:r>
            <a:r>
              <a:rPr sz="1600" spc="-5" smtClean="0">
                <a:latin typeface="Times New Roman"/>
                <a:cs typeface="Times New Roman"/>
              </a:rPr>
              <a:t>.20</a:t>
            </a:r>
            <a:r>
              <a:rPr lang="ru-RU" sz="1600" spc="-5" dirty="0" smtClean="0">
                <a:latin typeface="Times New Roman"/>
                <a:cs typeface="Times New Roman"/>
              </a:rPr>
              <a:t>20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№  </a:t>
            </a:r>
            <a:r>
              <a:rPr lang="ru-RU" sz="1600" spc="-5" dirty="0" smtClean="0">
                <a:latin typeface="Times New Roman"/>
                <a:cs typeface="Times New Roman"/>
              </a:rPr>
              <a:t>56</a:t>
            </a:r>
            <a:r>
              <a:rPr sz="160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</a:path>
              <a:path w="1053465" h="735964"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</a:path>
              <a:path w="1383029" h="1898650"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</a:path>
              <a:path w="1056639" h="726439"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</a:path>
              <a:path w="976629" h="1694179"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900" y="1511236"/>
            <a:ext cx="53340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489" y="1729613"/>
            <a:ext cx="4039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Бюджетная </a:t>
            </a:r>
            <a:r>
              <a:rPr sz="2000" b="1" dirty="0">
                <a:latin typeface="Constantia"/>
                <a:cs typeface="Constantia"/>
              </a:rPr>
              <a:t>система</a:t>
            </a:r>
            <a:r>
              <a:rPr sz="2000" b="1" spc="-229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Российской  </a:t>
            </a:r>
            <a:r>
              <a:rPr sz="2000" b="1" spc="-5" dirty="0">
                <a:latin typeface="Constantia"/>
                <a:cs typeface="Constantia"/>
              </a:rPr>
              <a:t>Федерации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68625"/>
            <a:ext cx="1420876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3146805"/>
            <a:ext cx="97853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ф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spc="-15" dirty="0">
                <a:latin typeface="Constantia"/>
                <a:cs typeface="Constantia"/>
              </a:rPr>
              <a:t>д</a:t>
            </a:r>
            <a:r>
              <a:rPr sz="1800" b="1" dirty="0">
                <a:latin typeface="Constantia"/>
                <a:cs typeface="Constantia"/>
              </a:rPr>
              <a:t>ерал  ьный  </a:t>
            </a:r>
            <a:r>
              <a:rPr sz="1800" b="1" spc="-15" dirty="0">
                <a:latin typeface="Constantia"/>
                <a:cs typeface="Constantia"/>
              </a:rPr>
              <a:t>бюджет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3700" y="2968625"/>
            <a:ext cx="1927225" cy="127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85" y="2957321"/>
            <a:ext cx="153479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бюджеты  </a:t>
            </a:r>
            <a:r>
              <a:rPr sz="1400" b="1" spc="-40" dirty="0">
                <a:latin typeface="Constantia"/>
                <a:cs typeface="Constantia"/>
              </a:rPr>
              <a:t>г</a:t>
            </a:r>
            <a:r>
              <a:rPr sz="1400" b="1" dirty="0">
                <a:latin typeface="Constantia"/>
                <a:cs typeface="Constantia"/>
              </a:rPr>
              <a:t>о</a:t>
            </a:r>
            <a:r>
              <a:rPr sz="1400" b="1" spc="10" dirty="0">
                <a:latin typeface="Constantia"/>
                <a:cs typeface="Constantia"/>
              </a:rPr>
              <a:t>с</a:t>
            </a:r>
            <a:r>
              <a:rPr sz="1400" b="1" spc="-60" dirty="0">
                <a:latin typeface="Constantia"/>
                <a:cs typeface="Constantia"/>
              </a:rPr>
              <a:t>у</a:t>
            </a:r>
            <a:r>
              <a:rPr sz="1400" b="1" dirty="0">
                <a:latin typeface="Constantia"/>
                <a:cs typeface="Constantia"/>
              </a:rPr>
              <a:t>дар</a:t>
            </a:r>
            <a:r>
              <a:rPr sz="1400" b="1" spc="-10" dirty="0">
                <a:latin typeface="Constantia"/>
                <a:cs typeface="Constantia"/>
              </a:rPr>
              <a:t>с</a:t>
            </a:r>
            <a:r>
              <a:rPr sz="1400" b="1" spc="-15" dirty="0">
                <a:latin typeface="Constantia"/>
                <a:cs typeface="Constantia"/>
              </a:rPr>
              <a:t>т</a:t>
            </a:r>
            <a:r>
              <a:rPr sz="1400" b="1" dirty="0">
                <a:latin typeface="Constantia"/>
                <a:cs typeface="Constantia"/>
              </a:rPr>
              <a:t>вен</a:t>
            </a:r>
            <a:r>
              <a:rPr sz="1400" b="1" spc="-10" dirty="0">
                <a:latin typeface="Constantia"/>
                <a:cs typeface="Constantia"/>
              </a:rPr>
              <a:t>ны</a:t>
            </a:r>
            <a:r>
              <a:rPr sz="1400" b="1" dirty="0">
                <a:latin typeface="Constantia"/>
                <a:cs typeface="Constantia"/>
              </a:rPr>
              <a:t>х  </a:t>
            </a:r>
            <a:r>
              <a:rPr sz="1400" b="1" spc="-5" dirty="0">
                <a:latin typeface="Constantia"/>
                <a:cs typeface="Constantia"/>
              </a:rPr>
              <a:t>внебюджетных  фондов  </a:t>
            </a:r>
            <a:r>
              <a:rPr sz="1400" b="1" spc="-10" dirty="0">
                <a:latin typeface="Constantia"/>
                <a:cs typeface="Constantia"/>
              </a:rPr>
              <a:t>Российской  </a:t>
            </a:r>
            <a:r>
              <a:rPr sz="1400" b="1" spc="-5" dirty="0">
                <a:latin typeface="Constantia"/>
                <a:cs typeface="Constantia"/>
              </a:rPr>
              <a:t>Федерации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1476" y="2968625"/>
            <a:ext cx="1639824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3345" y="3073146"/>
            <a:ext cx="119443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субъектов  </a:t>
            </a:r>
            <a:r>
              <a:rPr sz="1600" b="1" spc="-60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45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й</a:t>
            </a:r>
            <a:r>
              <a:rPr sz="1600" b="1" spc="-15" dirty="0">
                <a:latin typeface="Constantia"/>
                <a:cs typeface="Constantia"/>
              </a:rPr>
              <a:t>с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ой  </a:t>
            </a:r>
            <a:r>
              <a:rPr sz="1600" b="1" spc="-10" dirty="0">
                <a:latin typeface="Constantia"/>
                <a:cs typeface="Constantia"/>
              </a:rPr>
              <a:t>Федерации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7025" y="2968625"/>
            <a:ext cx="2073275" cy="149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6734" y="2851784"/>
            <a:ext cx="1635125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10" dirty="0">
                <a:latin typeface="Constantia"/>
                <a:cs typeface="Constantia"/>
              </a:rPr>
              <a:t>территориальн  </a:t>
            </a:r>
            <a:r>
              <a:rPr sz="1600" b="1" spc="-5" dirty="0">
                <a:latin typeface="Constantia"/>
                <a:cs typeface="Constantia"/>
              </a:rPr>
              <a:t>ых        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dirty="0">
                <a:latin typeface="Constantia"/>
                <a:cs typeface="Constantia"/>
              </a:rPr>
              <a:t>с</a:t>
            </a:r>
            <a:r>
              <a:rPr sz="1600" b="1" spc="-80" dirty="0">
                <a:latin typeface="Constantia"/>
                <a:cs typeface="Constantia"/>
              </a:rPr>
              <a:t>у</a:t>
            </a:r>
            <a:r>
              <a:rPr sz="1600" b="1" spc="-5" dirty="0">
                <a:latin typeface="Constantia"/>
                <a:cs typeface="Constantia"/>
              </a:rPr>
              <a:t>да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5" dirty="0">
                <a:latin typeface="Constantia"/>
                <a:cs typeface="Constantia"/>
              </a:rPr>
              <a:t>нны  х               </a:t>
            </a:r>
            <a:r>
              <a:rPr sz="1600" b="1" spc="-10" dirty="0">
                <a:latin typeface="Constantia"/>
                <a:cs typeface="Constantia"/>
              </a:rPr>
              <a:t>внебюджетных  </a:t>
            </a:r>
            <a:r>
              <a:rPr sz="1600" b="1" spc="-5" dirty="0">
                <a:latin typeface="Constantia"/>
                <a:cs typeface="Constantia"/>
              </a:rPr>
              <a:t>фондов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851" y="3041650"/>
            <a:ext cx="1420749" cy="1281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255517"/>
            <a:ext cx="998219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м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dirty="0">
                <a:latin typeface="Constantia"/>
                <a:cs typeface="Constantia"/>
              </a:rPr>
              <a:t>стные  </a:t>
            </a:r>
            <a:r>
              <a:rPr sz="1800" b="1" spc="-20" dirty="0">
                <a:latin typeface="Constantia"/>
                <a:cs typeface="Constantia"/>
              </a:rPr>
              <a:t>бюджет  </a:t>
            </a:r>
            <a:r>
              <a:rPr sz="1800" b="1" spc="-5" dirty="0"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9301" y="4962523"/>
            <a:ext cx="2249424" cy="180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5013261"/>
            <a:ext cx="2087880" cy="165608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8098" y="5463946"/>
            <a:ext cx="16770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муни</a:t>
            </a:r>
            <a:r>
              <a:rPr sz="1600" b="1" spc="-15" dirty="0">
                <a:latin typeface="Constantia"/>
                <a:cs typeface="Constantia"/>
              </a:rPr>
              <a:t>ц</a:t>
            </a:r>
            <a:r>
              <a:rPr sz="1600" b="1" spc="-5" dirty="0">
                <a:latin typeface="Constantia"/>
                <a:cs typeface="Constantia"/>
              </a:rPr>
              <a:t>ипал</a:t>
            </a:r>
            <a:r>
              <a:rPr sz="1600" b="1" spc="-15" dirty="0">
                <a:latin typeface="Constantia"/>
                <a:cs typeface="Constantia"/>
              </a:rPr>
              <a:t>ь</a:t>
            </a:r>
            <a:r>
              <a:rPr sz="1600" b="1" spc="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ых  районов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5775" y="4962523"/>
            <a:ext cx="2103501" cy="180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5013261"/>
            <a:ext cx="1945005" cy="165608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5013261"/>
            <a:ext cx="194500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61009" marR="447040" indent="39370" algn="just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ор</a:t>
            </a:r>
            <a:r>
              <a:rPr sz="1600" b="1" spc="-50" dirty="0">
                <a:latin typeface="Constantia"/>
                <a:cs typeface="Constantia"/>
              </a:rPr>
              <a:t>о</a:t>
            </a:r>
            <a:r>
              <a:rPr sz="1600" b="1" spc="-20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ских  </a:t>
            </a:r>
            <a:r>
              <a:rPr sz="1600" b="1" spc="-15" dirty="0">
                <a:latin typeface="Constantia"/>
                <a:cs typeface="Constantia"/>
              </a:rPr>
              <a:t>округов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351" y="4962523"/>
            <a:ext cx="2646299" cy="181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726" y="5013261"/>
            <a:ext cx="2484755" cy="165608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8854" y="5479186"/>
            <a:ext cx="22199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городских</a:t>
            </a:r>
            <a:r>
              <a:rPr sz="1600" b="1" spc="-1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  </a:t>
            </a:r>
            <a:r>
              <a:rPr sz="1600" b="1" spc="-15" dirty="0">
                <a:latin typeface="Constantia"/>
                <a:cs typeface="Constantia"/>
              </a:rPr>
              <a:t>сельских</a:t>
            </a:r>
            <a:r>
              <a:rPr sz="1600" b="1" spc="-8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поселений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776" y="2505455"/>
            <a:ext cx="4311396" cy="722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295" y="2505455"/>
            <a:ext cx="2436876" cy="717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1396" y="2519172"/>
            <a:ext cx="516636" cy="708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291" y="2505455"/>
            <a:ext cx="2075688" cy="722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9140" y="2505455"/>
            <a:ext cx="4023360" cy="790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2948" y="4253484"/>
            <a:ext cx="5346192" cy="92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575" y="4280027"/>
            <a:ext cx="5078730" cy="708025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</a:path>
              <a:path w="5078730" h="708025"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</a:path>
              <a:path w="5078730" h="708025"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</a:path>
              <a:path w="5078730" h="708025"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</a:path>
              <a:path w="5078730" h="708025"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</a:path>
              <a:path w="5078730" h="708025"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</a:path>
              <a:path w="5078730" h="708025"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4147" y="4253484"/>
            <a:ext cx="3366515" cy="1001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4775" y="4280280"/>
            <a:ext cx="3098800" cy="767715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</a:path>
              <a:path w="3098800" h="767714"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</a:path>
              <a:path w="3098800" h="767714"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</a:path>
              <a:path w="3098800" h="767714"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</a:path>
              <a:path w="3098800" h="767714"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</a:path>
              <a:path w="3098800" h="767714"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</a:path>
              <a:path w="3098800" h="767714"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407" y="4261103"/>
            <a:ext cx="533400" cy="1065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2523" y="4288790"/>
            <a:ext cx="290195" cy="79629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</a:path>
              <a:path w="290195" h="796289"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</a:path>
              <a:path w="290195" h="796289"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</a:path>
              <a:path w="290195" h="796289"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</a:path>
              <a:path w="290195" h="796289"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</a:path>
              <a:path w="290195" h="796289"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37" y="335025"/>
            <a:ext cx="1731899" cy="1725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64994" y="435609"/>
            <a:ext cx="58775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20" dirty="0">
                <a:latin typeface="Constantia"/>
                <a:cs typeface="Constantia"/>
              </a:rPr>
              <a:t>Бюджет </a:t>
            </a:r>
            <a:r>
              <a:rPr sz="1800" dirty="0"/>
              <a:t>– </a:t>
            </a:r>
            <a:r>
              <a:rPr sz="1800" spc="-5" dirty="0"/>
              <a:t>план </a:t>
            </a:r>
            <a:r>
              <a:rPr sz="1800" spc="-30" dirty="0"/>
              <a:t>доходов </a:t>
            </a:r>
            <a:r>
              <a:rPr sz="1800" dirty="0"/>
              <a:t>и </a:t>
            </a:r>
            <a:r>
              <a:rPr sz="1800" spc="-15" dirty="0"/>
              <a:t>расходов </a:t>
            </a:r>
            <a:r>
              <a:rPr sz="1800" spc="-5" dirty="0"/>
              <a:t>для обеспечения  </a:t>
            </a:r>
            <a:r>
              <a:rPr sz="1800" spc="-10" dirty="0"/>
              <a:t>обязательств </a:t>
            </a:r>
            <a:r>
              <a:rPr sz="1800" spc="-15" dirty="0"/>
              <a:t>государства, </a:t>
            </a:r>
            <a:r>
              <a:rPr sz="1800" spc="-5" dirty="0"/>
              <a:t>закрепленных в  Конституции </a:t>
            </a:r>
            <a:r>
              <a:rPr sz="1800" spc="-20" dirty="0"/>
              <a:t>Российской</a:t>
            </a:r>
            <a:r>
              <a:rPr sz="1800" spc="-60" dirty="0"/>
              <a:t> </a:t>
            </a:r>
            <a:r>
              <a:rPr sz="1800" spc="-5" dirty="0"/>
              <a:t>Федерации.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492" y="224916"/>
            <a:ext cx="37401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9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3425" y="907922"/>
            <a:ext cx="2597150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09" y="1014476"/>
            <a:ext cx="17341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Поступающие в  </a:t>
            </a:r>
            <a:r>
              <a:rPr sz="1600" spc="-20" dirty="0">
                <a:latin typeface="Constantia"/>
                <a:cs typeface="Constantia"/>
              </a:rPr>
              <a:t>бюджет</a:t>
            </a:r>
            <a:r>
              <a:rPr sz="1600" spc="-1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являются </a:t>
            </a:r>
            <a:r>
              <a:rPr sz="1600" spc="-5" dirty="0">
                <a:latin typeface="Constantia"/>
                <a:cs typeface="Constantia"/>
              </a:rPr>
              <a:t> </a:t>
            </a:r>
            <a:r>
              <a:rPr sz="1600" b="1" spc="-35" dirty="0">
                <a:latin typeface="Constantia"/>
                <a:cs typeface="Constantia"/>
              </a:rPr>
              <a:t>ДОХОДАМИ  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</a:path>
              <a:path w="572135" h="662305"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</a:path>
              <a:path w="712469" h="798194"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</a:path>
              <a:path w="243205" h="652780"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753" y="3339719"/>
            <a:ext cx="982344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НАЛОГИ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–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20" dirty="0">
                <a:latin typeface="Franklin Gothic Medium"/>
                <a:cs typeface="Franklin Gothic Medium"/>
              </a:rPr>
              <a:t>часть доходов  </a:t>
            </a:r>
            <a:r>
              <a:rPr sz="1200" spc="-15" dirty="0">
                <a:latin typeface="Franklin Gothic Medium"/>
                <a:cs typeface="Franklin Gothic Medium"/>
              </a:rPr>
              <a:t>граждан </a:t>
            </a:r>
            <a:r>
              <a:rPr sz="1200" spc="-25" dirty="0">
                <a:latin typeface="Franklin Gothic Medium"/>
                <a:cs typeface="Franklin Gothic Medium"/>
              </a:rPr>
              <a:t>и  </a:t>
            </a:r>
            <a:r>
              <a:rPr sz="1200" spc="-20" dirty="0">
                <a:latin typeface="Franklin Gothic Medium"/>
                <a:cs typeface="Franklin Gothic Medium"/>
              </a:rPr>
              <a:t>организаций,  </a:t>
            </a:r>
            <a:r>
              <a:rPr sz="1200" spc="-30" dirty="0">
                <a:latin typeface="Franklin Gothic Medium"/>
                <a:cs typeface="Franklin Gothic Medium"/>
              </a:rPr>
              <a:t>которые </a:t>
            </a:r>
            <a:r>
              <a:rPr sz="1200" spc="-20" dirty="0">
                <a:latin typeface="Franklin Gothic Medium"/>
                <a:cs typeface="Franklin Gothic Medium"/>
              </a:rPr>
              <a:t>они  </a:t>
            </a:r>
            <a:r>
              <a:rPr sz="1200" spc="-30" dirty="0">
                <a:latin typeface="Franklin Gothic Medium"/>
                <a:cs typeface="Franklin Gothic Medium"/>
              </a:rPr>
              <a:t>обязаны  </a:t>
            </a:r>
            <a:r>
              <a:rPr sz="1200" spc="-20" dirty="0">
                <a:latin typeface="Franklin Gothic Medium"/>
                <a:cs typeface="Franklin Gothic Medium"/>
              </a:rPr>
              <a:t>заплатить  государству  </a:t>
            </a:r>
            <a:r>
              <a:rPr sz="1000" spc="-15" dirty="0">
                <a:latin typeface="Franklin Gothic Medium"/>
                <a:cs typeface="Franklin Gothic Medium"/>
              </a:rPr>
              <a:t>(например,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налог 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20" dirty="0">
                <a:latin typeface="Franklin Gothic Medium"/>
                <a:cs typeface="Franklin Gothic Medium"/>
              </a:rPr>
              <a:t>на доходы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налог </a:t>
            </a:r>
            <a:r>
              <a:rPr sz="1000" spc="-20" dirty="0">
                <a:latin typeface="Franklin Gothic Medium"/>
                <a:cs typeface="Franklin Gothic Medium"/>
              </a:rPr>
              <a:t>на  </a:t>
            </a:r>
            <a:r>
              <a:rPr sz="1000" spc="-15" dirty="0">
                <a:latin typeface="Franklin Gothic Medium"/>
                <a:cs typeface="Franklin Gothic Medium"/>
              </a:rPr>
              <a:t>прибыль, налог  </a:t>
            </a:r>
            <a:r>
              <a:rPr sz="1000" spc="-20" dirty="0">
                <a:latin typeface="Franklin Gothic Medium"/>
                <a:cs typeface="Franklin Gothic Medium"/>
              </a:rPr>
              <a:t>на </a:t>
            </a:r>
            <a:r>
              <a:rPr sz="1000" spc="-25" dirty="0">
                <a:latin typeface="Franklin Gothic Medium"/>
                <a:cs typeface="Franklin Gothic Medium"/>
              </a:rPr>
              <a:t>имущество  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</a:t>
            </a:r>
            <a:r>
              <a:rPr sz="1000" spc="-25" dirty="0">
                <a:latin typeface="Franklin Gothic Medium"/>
                <a:cs typeface="Franklin Gothic Medium"/>
              </a:rPr>
              <a:t>земельный </a:t>
            </a:r>
            <a:r>
              <a:rPr sz="1000" spc="-15" dirty="0">
                <a:latin typeface="Franklin Gothic Medium"/>
                <a:cs typeface="Franklin Gothic Medium"/>
              </a:rPr>
              <a:t>налог  </a:t>
            </a:r>
            <a:r>
              <a:rPr sz="1000" spc="-25" dirty="0">
                <a:latin typeface="Franklin Gothic Medium"/>
                <a:cs typeface="Franklin Gothic Medium"/>
              </a:rPr>
              <a:t>и</a:t>
            </a:r>
            <a:r>
              <a:rPr sz="1000" spc="-9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др.)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630" y="3797934"/>
            <a:ext cx="88201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29209" algn="ctr">
              <a:lnSpc>
                <a:spcPct val="100000"/>
              </a:lnSpc>
            </a:pPr>
            <a:r>
              <a:rPr sz="1050" b="1" spc="-65" dirty="0">
                <a:latin typeface="Arial"/>
                <a:cs typeface="Arial"/>
              </a:rPr>
              <a:t>Н</a:t>
            </a:r>
            <a:r>
              <a:rPr sz="1050" b="1" spc="-140" dirty="0">
                <a:latin typeface="Arial"/>
                <a:cs typeface="Arial"/>
              </a:rPr>
              <a:t>ЕНАЛ</a:t>
            </a:r>
            <a:r>
              <a:rPr sz="1050" b="1" spc="-160" dirty="0">
                <a:latin typeface="Arial"/>
                <a:cs typeface="Arial"/>
              </a:rPr>
              <a:t>ОГ</a:t>
            </a:r>
            <a:r>
              <a:rPr sz="1050" b="1" spc="-155" dirty="0">
                <a:latin typeface="Arial"/>
                <a:cs typeface="Arial"/>
              </a:rPr>
              <a:t>О</a:t>
            </a:r>
            <a:r>
              <a:rPr sz="1050" b="1" spc="-100" dirty="0">
                <a:latin typeface="Arial"/>
                <a:cs typeface="Arial"/>
              </a:rPr>
              <a:t>ВЫ  </a:t>
            </a:r>
            <a:r>
              <a:rPr sz="1050" b="1" spc="-125" dirty="0">
                <a:latin typeface="Arial"/>
                <a:cs typeface="Arial"/>
              </a:rPr>
              <a:t>Е </a:t>
            </a:r>
            <a:r>
              <a:rPr sz="1050" b="1" spc="-140" dirty="0">
                <a:latin typeface="Arial"/>
                <a:cs typeface="Arial"/>
              </a:rPr>
              <a:t>ДОХОДЫ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dirty="0">
                <a:latin typeface="Franklin Gothic Medium"/>
                <a:cs typeface="Franklin Gothic Medium"/>
              </a:rPr>
              <a:t>–</a:t>
            </a:r>
            <a:endParaRPr sz="105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050" spc="-10" dirty="0">
                <a:latin typeface="Franklin Gothic Medium"/>
                <a:cs typeface="Franklin Gothic Medium"/>
              </a:rPr>
              <a:t>платежи </a:t>
            </a:r>
            <a:r>
              <a:rPr sz="1050" spc="-5" dirty="0">
                <a:latin typeface="Franklin Gothic Medium"/>
                <a:cs typeface="Franklin Gothic Medium"/>
              </a:rPr>
              <a:t>в  </a:t>
            </a:r>
            <a:r>
              <a:rPr sz="1050" spc="-10" dirty="0">
                <a:latin typeface="Franklin Gothic Medium"/>
                <a:cs typeface="Franklin Gothic Medium"/>
              </a:rPr>
              <a:t>виде</a:t>
            </a:r>
            <a:r>
              <a:rPr sz="1050" spc="-80" dirty="0">
                <a:latin typeface="Franklin Gothic Medium"/>
                <a:cs typeface="Franklin Gothic Medium"/>
              </a:rPr>
              <a:t> </a:t>
            </a:r>
            <a:r>
              <a:rPr sz="1050" spc="-15" dirty="0">
                <a:latin typeface="Franklin Gothic Medium"/>
                <a:cs typeface="Franklin Gothic Medium"/>
              </a:rPr>
              <a:t>штрафов, </a:t>
            </a:r>
            <a:r>
              <a:rPr sz="1050" spc="-5" dirty="0">
                <a:latin typeface="Franklin Gothic Medium"/>
                <a:cs typeface="Franklin Gothic Medium"/>
              </a:rPr>
              <a:t> </a:t>
            </a:r>
            <a:r>
              <a:rPr sz="1050" spc="-20" dirty="0">
                <a:latin typeface="Franklin Gothic Medium"/>
                <a:cs typeface="Franklin Gothic Medium"/>
              </a:rPr>
              <a:t>санкций </a:t>
            </a:r>
            <a:r>
              <a:rPr sz="1050" spc="-25" dirty="0">
                <a:latin typeface="Franklin Gothic Medium"/>
                <a:cs typeface="Franklin Gothic Medium"/>
              </a:rPr>
              <a:t>за  </a:t>
            </a:r>
            <a:r>
              <a:rPr sz="1050" spc="-15" dirty="0">
                <a:latin typeface="Franklin Gothic Medium"/>
                <a:cs typeface="Franklin Gothic Medium"/>
              </a:rPr>
              <a:t>нарушение  законодательс  </a:t>
            </a:r>
            <a:r>
              <a:rPr sz="1050" spc="-5" dirty="0">
                <a:latin typeface="Franklin Gothic Medium"/>
                <a:cs typeface="Franklin Gothic Medium"/>
              </a:rPr>
              <a:t>тва, </a:t>
            </a:r>
            <a:r>
              <a:rPr sz="1050" spc="-10" dirty="0">
                <a:latin typeface="Franklin Gothic Medium"/>
                <a:cs typeface="Franklin Gothic Medium"/>
              </a:rPr>
              <a:t>платежи  </a:t>
            </a:r>
            <a:r>
              <a:rPr sz="1050" spc="-25" dirty="0">
                <a:latin typeface="Franklin Gothic Medium"/>
                <a:cs typeface="Franklin Gothic Medium"/>
              </a:rPr>
              <a:t>за         </a:t>
            </a:r>
            <a:r>
              <a:rPr sz="1050" spc="-10" dirty="0">
                <a:latin typeface="Franklin Gothic Medium"/>
                <a:cs typeface="Franklin Gothic Medium"/>
              </a:rPr>
              <a:t>пользование  </a:t>
            </a:r>
            <a:r>
              <a:rPr sz="1050" spc="-20" dirty="0">
                <a:latin typeface="Franklin Gothic Medium"/>
                <a:cs typeface="Franklin Gothic Medium"/>
              </a:rPr>
              <a:t>имуществом  </a:t>
            </a:r>
            <a:r>
              <a:rPr sz="1050" spc="-10" dirty="0">
                <a:latin typeface="Franklin Gothic Medium"/>
                <a:cs typeface="Franklin Gothic Medium"/>
              </a:rPr>
              <a:t>государства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5" y="3278759"/>
            <a:ext cx="1178560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5560" algn="ctr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БЕЗВОЗМЕЗД-  </a:t>
            </a:r>
            <a:r>
              <a:rPr sz="1200" b="1" spc="-145" dirty="0">
                <a:latin typeface="Arial"/>
                <a:cs typeface="Arial"/>
              </a:rPr>
              <a:t>НЫЕ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ПОСТУПЛЕ-</a:t>
            </a:r>
            <a:endParaRPr sz="12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b="1" spc="-105" dirty="0">
                <a:latin typeface="Arial"/>
                <a:cs typeface="Arial"/>
              </a:rPr>
              <a:t>НИЯ </a:t>
            </a:r>
            <a:r>
              <a:rPr sz="1200" spc="-5" dirty="0">
                <a:latin typeface="Franklin Gothic Medium"/>
                <a:cs typeface="Franklin Gothic Medium"/>
              </a:rPr>
              <a:t>– </a:t>
            </a:r>
            <a:r>
              <a:rPr sz="1200" spc="-10" dirty="0">
                <a:latin typeface="Franklin Gothic Medium"/>
                <a:cs typeface="Franklin Gothic Medium"/>
              </a:rPr>
              <a:t>средства,  </a:t>
            </a:r>
            <a:r>
              <a:rPr sz="1200" spc="-30" dirty="0">
                <a:latin typeface="Franklin Gothic Medium"/>
                <a:cs typeface="Franklin Gothic Medium"/>
              </a:rPr>
              <a:t>которые  </a:t>
            </a:r>
            <a:r>
              <a:rPr sz="1200" spc="-20" dirty="0">
                <a:latin typeface="Franklin Gothic Medium"/>
                <a:cs typeface="Franklin Gothic Medium"/>
              </a:rPr>
              <a:t>поступают </a:t>
            </a:r>
            <a:r>
              <a:rPr sz="1200" spc="-10" dirty="0">
                <a:latin typeface="Franklin Gothic Medium"/>
                <a:cs typeface="Franklin Gothic Medium"/>
              </a:rPr>
              <a:t>в  </a:t>
            </a:r>
            <a:r>
              <a:rPr sz="1200" spc="-20" dirty="0">
                <a:latin typeface="Franklin Gothic Medium"/>
                <a:cs typeface="Franklin Gothic Medium"/>
              </a:rPr>
              <a:t>бюджет  безвозмездно  </a:t>
            </a:r>
            <a:r>
              <a:rPr sz="1000" spc="-15" dirty="0">
                <a:latin typeface="Franklin Gothic Medium"/>
                <a:cs typeface="Franklin Gothic Medium"/>
              </a:rPr>
              <a:t>(денежные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0" dirty="0">
                <a:latin typeface="Franklin Gothic Medium"/>
                <a:cs typeface="Franklin Gothic Medium"/>
              </a:rPr>
              <a:t>средства,  </a:t>
            </a:r>
            <a:r>
              <a:rPr sz="1000" spc="-20" dirty="0">
                <a:latin typeface="Franklin Gothic Medium"/>
                <a:cs typeface="Franklin Gothic Medium"/>
              </a:rPr>
              <a:t>поступающие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20" dirty="0">
                <a:latin typeface="Franklin Gothic Medium"/>
                <a:cs typeface="Franklin Gothic Medium"/>
              </a:rPr>
              <a:t>вышестоящего  бюджета </a:t>
            </a:r>
            <a:r>
              <a:rPr sz="1000" spc="-15" dirty="0">
                <a:latin typeface="Franklin Gothic Medium"/>
                <a:cs typeface="Franklin Gothic Medium"/>
              </a:rPr>
              <a:t>(например,  </a:t>
            </a:r>
            <a:r>
              <a:rPr sz="1000" spc="-20" dirty="0">
                <a:latin typeface="Franklin Gothic Medium"/>
                <a:cs typeface="Franklin Gothic Medium"/>
              </a:rPr>
              <a:t>дотация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15" dirty="0">
                <a:latin typeface="Franklin Gothic Medium"/>
                <a:cs typeface="Franklin Gothic Medium"/>
              </a:rPr>
              <a:t>областного  бюджета), а </a:t>
            </a:r>
            <a:r>
              <a:rPr sz="1000" spc="-20" dirty="0">
                <a:latin typeface="Franklin Gothic Medium"/>
                <a:cs typeface="Franklin Gothic Medium"/>
              </a:rPr>
              <a:t>также  безвозмездные  </a:t>
            </a:r>
            <a:r>
              <a:rPr sz="1000" spc="-15" dirty="0">
                <a:latin typeface="Franklin Gothic Medium"/>
                <a:cs typeface="Franklin Gothic Medium"/>
              </a:rPr>
              <a:t>перечисления </a:t>
            </a:r>
            <a:r>
              <a:rPr sz="1000" spc="-20" dirty="0">
                <a:latin typeface="Franklin Gothic Medium"/>
                <a:cs typeface="Franklin Gothic Medium"/>
              </a:rPr>
              <a:t>от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и  </a:t>
            </a:r>
            <a:r>
              <a:rPr sz="1000" spc="-20" dirty="0">
                <a:latin typeface="Franklin Gothic Medium"/>
                <a:cs typeface="Franklin Gothic Medium"/>
              </a:rPr>
              <a:t>юридических</a:t>
            </a:r>
            <a:r>
              <a:rPr sz="1000" spc="-30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лиц)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897" y="1014476"/>
            <a:ext cx="180848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Выплачиваемые</a:t>
            </a:r>
            <a:r>
              <a:rPr sz="1600" spc="-1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из  </a:t>
            </a:r>
            <a:r>
              <a:rPr sz="1600" spc="-20" dirty="0">
                <a:latin typeface="Constantia"/>
                <a:cs typeface="Constantia"/>
              </a:rPr>
              <a:t>бюджета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  называются  </a:t>
            </a:r>
            <a:r>
              <a:rPr sz="1600" b="1" spc="-40" dirty="0">
                <a:latin typeface="Constantia"/>
                <a:cs typeface="Constantia"/>
              </a:rPr>
              <a:t>РАСХОДАМИ  </a:t>
            </a:r>
            <a:r>
              <a:rPr sz="1600" b="1" spc="-30" dirty="0">
                <a:latin typeface="Constantia"/>
                <a:cs typeface="Constantia"/>
              </a:rPr>
              <a:t>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2450" y="4149725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7840" y="4763261"/>
            <a:ext cx="7588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о</a:t>
            </a:r>
            <a:r>
              <a:rPr sz="1000" b="1" spc="-10" dirty="0">
                <a:latin typeface="Constantia"/>
                <a:cs typeface="Constantia"/>
              </a:rPr>
              <a:t>бщ</a:t>
            </a:r>
            <a:r>
              <a:rPr sz="1000" b="1" spc="-5" dirty="0">
                <a:latin typeface="Constantia"/>
                <a:cs typeface="Constantia"/>
              </a:rPr>
              <a:t>ег</a:t>
            </a:r>
            <a:r>
              <a:rPr sz="1000" b="1" dirty="0">
                <a:latin typeface="Constantia"/>
                <a:cs typeface="Constantia"/>
              </a:rPr>
              <a:t>о</a:t>
            </a:r>
            <a:r>
              <a:rPr sz="1000" b="1" spc="-5" dirty="0">
                <a:latin typeface="Constantia"/>
                <a:cs typeface="Constantia"/>
              </a:rPr>
              <a:t>су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5" dirty="0">
                <a:latin typeface="Constantia"/>
                <a:cs typeface="Constantia"/>
              </a:rPr>
              <a:t>а  рственные  вопросы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6305" y="5353939"/>
            <a:ext cx="10655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Ме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10" dirty="0">
                <a:latin typeface="Constantia"/>
                <a:cs typeface="Constantia"/>
              </a:rPr>
              <a:t>б</a:t>
            </a:r>
            <a:r>
              <a:rPr sz="1000" b="1" spc="-5" dirty="0">
                <a:latin typeface="Constantia"/>
                <a:cs typeface="Constantia"/>
              </a:rPr>
              <a:t>ю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5" dirty="0">
                <a:latin typeface="Constantia"/>
                <a:cs typeface="Constantia"/>
              </a:rPr>
              <a:t>е</a:t>
            </a:r>
            <a:r>
              <a:rPr sz="1000" b="1" dirty="0">
                <a:latin typeface="Constantia"/>
                <a:cs typeface="Constantia"/>
              </a:rPr>
              <a:t>т</a:t>
            </a:r>
            <a:r>
              <a:rPr sz="1000" b="1" spc="-10" dirty="0">
                <a:latin typeface="Constantia"/>
                <a:cs typeface="Constantia"/>
              </a:rPr>
              <a:t>н</a:t>
            </a:r>
            <a:r>
              <a:rPr sz="1000" b="1" spc="-5" dirty="0">
                <a:latin typeface="Constantia"/>
                <a:cs typeface="Constantia"/>
              </a:rPr>
              <a:t>ые  трансферты  общего  характера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4014" y="3395853"/>
            <a:ext cx="62039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культ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р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,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0126" y="2636837"/>
            <a:ext cx="720725" cy="792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5176" y="2636773"/>
            <a:ext cx="792162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2651" y="3789362"/>
            <a:ext cx="863600" cy="79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8772" y="3323082"/>
            <a:ext cx="71310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</a:t>
            </a:r>
            <a:r>
              <a:rPr sz="1000" b="1" spc="-10" dirty="0">
                <a:latin typeface="Constantia"/>
                <a:cs typeface="Constantia"/>
              </a:rPr>
              <a:t>жи</a:t>
            </a:r>
            <a:r>
              <a:rPr sz="1000" b="1" spc="-5" dirty="0">
                <a:latin typeface="Constantia"/>
                <a:cs typeface="Constantia"/>
              </a:rPr>
              <a:t>л</a:t>
            </a:r>
            <a:r>
              <a:rPr sz="1000" b="1" spc="-10" dirty="0">
                <a:latin typeface="Constantia"/>
                <a:cs typeface="Constantia"/>
              </a:rPr>
              <a:t>ищ</a:t>
            </a:r>
            <a:r>
              <a:rPr sz="1000" b="1" spc="-5" dirty="0">
                <a:latin typeface="Constantia"/>
                <a:cs typeface="Constantia"/>
              </a:rPr>
              <a:t>но-  ко</a:t>
            </a:r>
            <a:r>
              <a:rPr sz="1000" b="1" spc="-10" dirty="0">
                <a:latin typeface="Constantia"/>
                <a:cs typeface="Constantia"/>
              </a:rPr>
              <a:t>мм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ное  хозяйство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5432425"/>
            <a:ext cx="647700" cy="588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7503" y="6287516"/>
            <a:ext cx="96266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льную  экономику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7450" y="2462212"/>
            <a:ext cx="720725" cy="792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7718" y="4547107"/>
            <a:ext cx="6997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охрану  окружаю-  щей</a:t>
            </a:r>
            <a:r>
              <a:rPr sz="1000" b="1" spc="-95" dirty="0">
                <a:latin typeface="Constantia"/>
                <a:cs typeface="Constantia"/>
              </a:rPr>
              <a:t> </a:t>
            </a:r>
            <a:r>
              <a:rPr sz="1000" b="1" spc="-5" dirty="0">
                <a:latin typeface="Constantia"/>
                <a:cs typeface="Constantia"/>
              </a:rPr>
              <a:t>среды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625" y="5432425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6209" y="6061455"/>
            <a:ext cx="11182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latin typeface="Constantia"/>
                <a:cs typeface="Constantia"/>
              </a:rPr>
              <a:t>На </a:t>
            </a:r>
            <a:r>
              <a:rPr sz="800" b="1" dirty="0">
                <a:latin typeface="Constantia"/>
                <a:cs typeface="Constantia"/>
              </a:rPr>
              <a:t>национальную  безопасность и  право</a:t>
            </a:r>
            <a:r>
              <a:rPr sz="800" b="1" spc="-5" dirty="0">
                <a:latin typeface="Constantia"/>
                <a:cs typeface="Constantia"/>
              </a:rPr>
              <a:t>о</a:t>
            </a:r>
            <a:r>
              <a:rPr sz="800" b="1" dirty="0">
                <a:latin typeface="Constantia"/>
                <a:cs typeface="Constantia"/>
              </a:rPr>
              <a:t>хран</a:t>
            </a:r>
            <a:r>
              <a:rPr sz="800" b="1" spc="-15" dirty="0">
                <a:latin typeface="Constantia"/>
                <a:cs typeface="Constantia"/>
              </a:rPr>
              <a:t>и</a:t>
            </a:r>
            <a:r>
              <a:rPr sz="800" b="1" spc="-5" dirty="0">
                <a:latin typeface="Constantia"/>
                <a:cs typeface="Constantia"/>
              </a:rPr>
              <a:t>т</a:t>
            </a:r>
            <a:r>
              <a:rPr sz="800" b="1" dirty="0">
                <a:latin typeface="Constantia"/>
                <a:cs typeface="Constantia"/>
              </a:rPr>
              <a:t>е</a:t>
            </a:r>
            <a:r>
              <a:rPr sz="800" b="1" spc="-5" dirty="0">
                <a:latin typeface="Constantia"/>
                <a:cs typeface="Constantia"/>
              </a:rPr>
              <a:t>л</a:t>
            </a:r>
            <a:r>
              <a:rPr sz="800" b="1" spc="-10" dirty="0">
                <a:latin typeface="Constantia"/>
                <a:cs typeface="Constantia"/>
              </a:rPr>
              <a:t>ь</a:t>
            </a:r>
            <a:r>
              <a:rPr sz="800" b="1" dirty="0">
                <a:latin typeface="Constantia"/>
                <a:cs typeface="Constantia"/>
              </a:rPr>
              <a:t>н</a:t>
            </a:r>
            <a:r>
              <a:rPr sz="800" b="1" spc="-5" dirty="0">
                <a:latin typeface="Constantia"/>
                <a:cs typeface="Constantia"/>
              </a:rPr>
              <a:t>у</a:t>
            </a:r>
            <a:r>
              <a:rPr sz="800" b="1" dirty="0">
                <a:latin typeface="Constantia"/>
                <a:cs typeface="Constantia"/>
              </a:rPr>
              <a:t>ю  </a:t>
            </a:r>
            <a:r>
              <a:rPr sz="800" b="1" spc="-5" dirty="0">
                <a:latin typeface="Constantia"/>
                <a:cs typeface="Constantia"/>
              </a:rPr>
              <a:t>деятельность</a:t>
            </a:r>
            <a:endParaRPr sz="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05401" y="3325748"/>
            <a:ext cx="79375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1142" y="6068364"/>
            <a:ext cx="70866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ную  оборону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25" y="5224462"/>
            <a:ext cx="1050925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29709" y="4269104"/>
            <a:ext cx="8928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на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физическую  </a:t>
            </a:r>
            <a:r>
              <a:rPr sz="1000" b="1" dirty="0">
                <a:latin typeface="Times New Roman"/>
                <a:cs typeface="Times New Roman"/>
              </a:rPr>
              <a:t>культуру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спорт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0151" y="4538662"/>
            <a:ext cx="644525" cy="649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6745" y="224916"/>
            <a:ext cx="374269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55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&lt;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4" dirty="0">
                <a:solidFill>
                  <a:srgbClr val="926154"/>
                </a:solidFill>
                <a:latin typeface="Arial"/>
                <a:cs typeface="Arial"/>
              </a:rPr>
              <a:t>ДЕФИЦИТ</a:t>
            </a:r>
            <a:r>
              <a:rPr sz="2000" b="1" spc="-17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28" y="2455417"/>
            <a:ext cx="278320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</a:pP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НЕДОСТАЮЩИЕ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СРЕДСТВА </a:t>
            </a: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БЕРУТ </a:t>
            </a: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 </a:t>
            </a:r>
            <a:r>
              <a:rPr sz="2000" b="1" i="1" spc="-280" dirty="0">
                <a:solidFill>
                  <a:srgbClr val="5F3A13"/>
                </a:solidFill>
                <a:latin typeface="Arial"/>
                <a:cs typeface="Arial"/>
              </a:rPr>
              <a:t>ДОЛГ  </a:t>
            </a:r>
            <a:r>
              <a:rPr sz="2000" b="1" i="1" spc="-165" dirty="0">
                <a:solidFill>
                  <a:srgbClr val="5F3A13"/>
                </a:solidFill>
                <a:latin typeface="Arial"/>
                <a:cs typeface="Arial"/>
              </a:rPr>
              <a:t>ИЛИ </a:t>
            </a:r>
            <a:r>
              <a:rPr sz="2000" b="1" i="1" spc="-145" dirty="0">
                <a:solidFill>
                  <a:srgbClr val="5F3A13"/>
                </a:solidFill>
                <a:latin typeface="Arial"/>
                <a:cs typeface="Arial"/>
              </a:rPr>
              <a:t>ИЗ</a:t>
            </a:r>
            <a:r>
              <a:rPr sz="2000" b="1" i="1" spc="-8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5F3A13"/>
                </a:solidFill>
                <a:latin typeface="Arial"/>
                <a:cs typeface="Arial"/>
              </a:rPr>
              <a:t>НАКОПЛЕНИЙ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207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&gt;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0" dirty="0">
                <a:solidFill>
                  <a:srgbClr val="926154"/>
                </a:solidFill>
                <a:latin typeface="Arial"/>
                <a:cs typeface="Arial"/>
              </a:rPr>
              <a:t>ПРОФИЦИТ</a:t>
            </a:r>
            <a:r>
              <a:rPr sz="2000" b="1" spc="-18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55417"/>
            <a:ext cx="22777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130" dirty="0">
                <a:solidFill>
                  <a:srgbClr val="5F3A13"/>
                </a:solidFill>
                <a:latin typeface="Arial"/>
                <a:cs typeface="Arial"/>
              </a:rPr>
              <a:t>ИЗЛИШКИ</a:t>
            </a:r>
            <a:r>
              <a:rPr sz="2000" b="1" i="1" spc="-15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5F3A13"/>
                </a:solidFill>
                <a:latin typeface="Arial"/>
                <a:cs typeface="Arial"/>
              </a:rPr>
              <a:t>СРЕДСТВ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НАПРАВЛЯЮТ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</a:t>
            </a:r>
            <a:r>
              <a:rPr sz="2000" b="1" i="1" spc="-16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5F3A13"/>
                </a:solidFill>
                <a:latin typeface="Arial"/>
                <a:cs typeface="Arial"/>
              </a:rPr>
              <a:t>НАКОПЛЕНИЯ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0700" y="1127125"/>
            <a:ext cx="2809875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3891279"/>
            <a:ext cx="863536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04925" algn="l"/>
                <a:tab pos="2952750" algn="l"/>
                <a:tab pos="3380740" algn="l"/>
                <a:tab pos="3959860" algn="l"/>
                <a:tab pos="4612640" algn="l"/>
                <a:tab pos="4902200" algn="l"/>
                <a:tab pos="6303010" algn="l"/>
                <a:tab pos="7926070" algn="l"/>
                <a:tab pos="8464550" algn="l"/>
              </a:tabLst>
            </a:pPr>
            <a:r>
              <a:rPr sz="2000" b="1" spc="-5" dirty="0">
                <a:solidFill>
                  <a:srgbClr val="663300"/>
                </a:solidFill>
                <a:latin typeface="Constantia"/>
                <a:cs typeface="Constantia"/>
              </a:rPr>
              <a:t>&lt;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Б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е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т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ся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периодом на три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–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черед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ф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и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pc="-40" smtClean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spc="-15" smtClean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и два плановых периода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27950" algn="l"/>
              </a:tabLst>
            </a:pP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Очередной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фин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b="1" spc="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д </a:t>
            </a:r>
            <a:r>
              <a:rPr sz="2000" b="1" spc="-12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– </a:t>
            </a:r>
            <a:r>
              <a:rPr sz="2000" spc="-17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8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2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, </a:t>
            </a:r>
            <a:r>
              <a:rPr sz="2000" spc="-18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pc="-229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663300"/>
                </a:solidFill>
                <a:latin typeface="Constantia"/>
                <a:cs typeface="Constantia"/>
              </a:rPr>
              <a:t>к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р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ый </a:t>
            </a:r>
            <a:r>
              <a:rPr sz="2000" spc="-21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ос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ляе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я	б</a:t>
            </a:r>
            <a:r>
              <a:rPr sz="2000" spc="-70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spc="-4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663300"/>
                </a:solidFill>
                <a:latin typeface="Constantia"/>
                <a:cs typeface="Constantia"/>
              </a:rPr>
              <a:t>(</a:t>
            </a:r>
            <a:r>
              <a:rPr sz="2000" spc="-5" smtClean="0">
                <a:solidFill>
                  <a:srgbClr val="663300"/>
                </a:solidFill>
                <a:latin typeface="Constantia"/>
                <a:cs typeface="Constantia"/>
              </a:rPr>
              <a:t>20</a:t>
            </a:r>
            <a:r>
              <a:rPr lang="ru-RU" sz="2000" spc="-5" dirty="0" smtClean="0">
                <a:solidFill>
                  <a:srgbClr val="663300"/>
                </a:solidFill>
                <a:latin typeface="Constantia"/>
                <a:cs typeface="Constantia"/>
              </a:rPr>
              <a:t>21</a:t>
            </a:r>
            <a:r>
              <a:rPr sz="2000" spc="-13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год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 и на плановый период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2022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и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2023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годов 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224916"/>
            <a:ext cx="324802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Franklin Gothic Medium"/>
                <a:cs typeface="Franklin Gothic Medium"/>
              </a:rPr>
              <a:t>Стадии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бюджета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" y="895350"/>
            <a:ext cx="90343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196975"/>
            <a:ext cx="640867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</a:pPr>
            <a:r>
              <a:rPr b="1" dirty="0">
                <a:latin typeface="Constantia"/>
                <a:cs typeface="Constantia"/>
              </a:rPr>
              <a:t>Основные </a:t>
            </a:r>
            <a:r>
              <a:rPr b="1" spc="-5" dirty="0">
                <a:latin typeface="Constantia"/>
                <a:cs typeface="Constantia"/>
              </a:rPr>
              <a:t>характеристики </a:t>
            </a:r>
            <a:r>
              <a:rPr b="1" spc="-25">
                <a:latin typeface="Constantia"/>
                <a:cs typeface="Constantia"/>
              </a:rPr>
              <a:t>бюджета</a:t>
            </a:r>
            <a:r>
              <a:rPr b="1" spc="-340">
                <a:latin typeface="Constantia"/>
                <a:cs typeface="Constantia"/>
              </a:rPr>
              <a:t> </a:t>
            </a:r>
            <a:r>
              <a:rPr lang="ru-RU" b="1" spc="-340" dirty="0" smtClean="0">
                <a:latin typeface="Constantia"/>
                <a:cs typeface="Constantia"/>
              </a:rPr>
              <a:t>Рыбасовского</a:t>
            </a:r>
            <a:r>
              <a:rPr b="1" spc="-15" smtClean="0">
                <a:latin typeface="Constantia"/>
                <a:cs typeface="Constantia"/>
              </a:rPr>
              <a:t>  </a:t>
            </a:r>
            <a:r>
              <a:rPr b="1" spc="-25" dirty="0">
                <a:latin typeface="Constantia"/>
                <a:cs typeface="Constantia"/>
              </a:rPr>
              <a:t>сельского </a:t>
            </a:r>
            <a:r>
              <a:rPr b="1" spc="-10">
                <a:latin typeface="Constantia"/>
                <a:cs typeface="Constantia"/>
              </a:rPr>
              <a:t>поселения </a:t>
            </a:r>
            <a:r>
              <a:rPr lang="ru-RU" b="1" spc="-10" dirty="0" err="1" smtClean="0">
                <a:latin typeface="Constantia"/>
                <a:cs typeface="Constantia"/>
              </a:rPr>
              <a:t>Сальского</a:t>
            </a:r>
            <a:r>
              <a:rPr b="1" spc="-275" smtClean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479" y="3460369"/>
            <a:ext cx="1190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тыс.рублей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0737" y="3927475"/>
          <a:ext cx="6913562" cy="2159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38"/>
                <a:gridCol w="1558859"/>
                <a:gridCol w="1825691"/>
                <a:gridCol w="1836674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Период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Доходы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Расходы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Дефицит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800" spc="-3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9402,0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10042,7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640,7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2022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9834,6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9834,6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2023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9843,4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9843,4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" y="36576"/>
            <a:ext cx="88392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79296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spc="-20" dirty="0" err="1" smtClean="0">
                <a:latin typeface="Times New Roman" pitchFamily="18" charset="0"/>
                <a:cs typeface="Times New Roman" pitchFamily="18" charset="0"/>
              </a:rPr>
              <a:t>Рыбасовск</a:t>
            </a:r>
            <a:r>
              <a:rPr sz="1800" b="1" spc="-15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-30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b="1" spc="-10" smtClean="0"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b="1" spc="-10" dirty="0" err="1" smtClean="0"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sz="1800" b="1"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b="1" spc="-5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spc="-5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1800" b="1" spc="-1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2022и 2023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1077" y="1375155"/>
            <a:ext cx="1456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4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13" y="1846833"/>
            <a:ext cx="640080" cy="129921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137" y="2410586"/>
            <a:ext cx="234378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Franklin Gothic Medium"/>
                <a:cs typeface="Franklin Gothic Medium"/>
              </a:rPr>
              <a:t>- </a:t>
            </a:r>
            <a:r>
              <a:rPr sz="1100" spc="-5" dirty="0">
                <a:latin typeface="Franklin Gothic Medium"/>
                <a:cs typeface="Franklin Gothic Medium"/>
              </a:rPr>
              <a:t>Налог </a:t>
            </a:r>
            <a:r>
              <a:rPr sz="1100" spc="-15" dirty="0">
                <a:latin typeface="Franklin Gothic Medium"/>
                <a:cs typeface="Franklin Gothic Medium"/>
              </a:rPr>
              <a:t>на доходы </a:t>
            </a:r>
            <a:r>
              <a:rPr sz="1100" spc="-20">
                <a:latin typeface="Franklin Gothic Medium"/>
                <a:cs typeface="Franklin Gothic Medium"/>
              </a:rPr>
              <a:t>физических</a:t>
            </a:r>
            <a:r>
              <a:rPr sz="1100" spc="-90">
                <a:latin typeface="Franklin Gothic Medium"/>
                <a:cs typeface="Franklin Gothic Medium"/>
              </a:rPr>
              <a:t> </a:t>
            </a:r>
            <a:r>
              <a:rPr sz="1100" spc="-15" smtClean="0">
                <a:latin typeface="Franklin Gothic Medium"/>
                <a:cs typeface="Franklin Gothic Medium"/>
              </a:rPr>
              <a:t>лиц</a:t>
            </a:r>
            <a:endParaRPr lang="ru-RU" sz="1100" spc="-1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-Акцизы по подакцизным товарам</a:t>
            </a: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-единый сельскохозяйственный 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smtClean="0">
                <a:latin typeface="Franklin Gothic Medium"/>
                <a:cs typeface="Franklin Gothic Medium"/>
              </a:rPr>
              <a:t>-</a:t>
            </a:r>
            <a:r>
              <a:rPr sz="1100" spc="-15" dirty="0">
                <a:latin typeface="Franklin Gothic Medium"/>
                <a:cs typeface="Franklin Gothic Medium"/>
              </a:rPr>
              <a:t>Единый сельскохозяйственный</a:t>
            </a:r>
            <a:r>
              <a:rPr sz="1100" spc="-8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Franklin Gothic Medium"/>
                <a:cs typeface="Franklin Gothic Medium"/>
              </a:rPr>
              <a:t>--Налог </a:t>
            </a:r>
            <a:r>
              <a:rPr sz="1100" spc="-15" dirty="0">
                <a:latin typeface="Franklin Gothic Medium"/>
                <a:cs typeface="Franklin Gothic Medium"/>
              </a:rPr>
              <a:t>на </a:t>
            </a:r>
            <a:r>
              <a:rPr sz="1100" spc="-20" dirty="0">
                <a:latin typeface="Franklin Gothic Medium"/>
                <a:cs typeface="Franklin Gothic Medium"/>
              </a:rPr>
              <a:t>имущество  физических</a:t>
            </a:r>
            <a:r>
              <a:rPr sz="1100" spc="-7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dirty="0">
                <a:latin typeface="Franklin Gothic Medium"/>
                <a:cs typeface="Franklin Gothic Medium"/>
              </a:rPr>
              <a:t>-Земельный</a:t>
            </a:r>
            <a:r>
              <a:rPr sz="1100" spc="-114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-Государственная</a:t>
            </a:r>
            <a:r>
              <a:rPr sz="1100" spc="-105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пошлина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6782" y="1017524"/>
            <a:ext cx="134556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975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овые 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498" y="1602232"/>
            <a:ext cx="196215" cy="148717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ln w="253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6967" y="2683382"/>
            <a:ext cx="237299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sz="1000" spc="-10" dirty="0">
                <a:latin typeface="Franklin Gothic Medium"/>
                <a:cs typeface="Franklin Gothic Medium"/>
              </a:rPr>
              <a:t>-</a:t>
            </a:r>
            <a:r>
              <a:rPr sz="1100" spc="-10" dirty="0">
                <a:latin typeface="Franklin Gothic Medium"/>
                <a:cs typeface="Franklin Gothic Medium"/>
              </a:rPr>
              <a:t>Доходы, </a:t>
            </a:r>
            <a:r>
              <a:rPr sz="1100" spc="-15" dirty="0">
                <a:latin typeface="Franklin Gothic Medium"/>
                <a:cs typeface="Franklin Gothic Medium"/>
              </a:rPr>
              <a:t>получаемые </a:t>
            </a:r>
            <a:r>
              <a:rPr sz="1100" spc="-10" dirty="0">
                <a:latin typeface="Franklin Gothic Medium"/>
                <a:cs typeface="Franklin Gothic Medium"/>
              </a:rPr>
              <a:t>в виде</a:t>
            </a:r>
            <a:r>
              <a:rPr sz="1100" spc="-75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арендной  </a:t>
            </a:r>
            <a:r>
              <a:rPr sz="1100" spc="-20" dirty="0">
                <a:latin typeface="Franklin Gothic Medium"/>
                <a:cs typeface="Franklin Gothic Medium"/>
              </a:rPr>
              <a:t>платы за земельные</a:t>
            </a:r>
            <a:r>
              <a:rPr sz="1100" spc="-4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участки</a:t>
            </a:r>
            <a:endParaRPr sz="1100">
              <a:latin typeface="Franklin Gothic Medium"/>
              <a:cs typeface="Franklin Gothic Medium"/>
            </a:endParaRPr>
          </a:p>
          <a:p>
            <a:pPr marL="12700" marR="137160">
              <a:lnSpc>
                <a:spcPts val="1130"/>
              </a:lnSpc>
              <a:spcBef>
                <a:spcPts val="43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-Доходы </a:t>
            </a:r>
            <a:r>
              <a:rPr sz="1100" spc="-15" dirty="0">
                <a:latin typeface="Franklin Gothic Medium"/>
                <a:cs typeface="Franklin Gothic Medium"/>
              </a:rPr>
              <a:t>от </a:t>
            </a:r>
            <a:r>
              <a:rPr sz="1100" spc="-10" dirty="0">
                <a:latin typeface="Franklin Gothic Medium"/>
                <a:cs typeface="Franklin Gothic Medium"/>
              </a:rPr>
              <a:t>продажи </a:t>
            </a:r>
            <a:r>
              <a:rPr sz="1100" spc="-20" dirty="0">
                <a:latin typeface="Franklin Gothic Medium"/>
                <a:cs typeface="Franklin Gothic Medium"/>
              </a:rPr>
              <a:t>материальных</a:t>
            </a:r>
            <a:r>
              <a:rPr sz="1100" spc="-8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и  нематериальных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активов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5" dirty="0">
                <a:latin typeface="Franklin Gothic Medium"/>
                <a:cs typeface="Franklin Gothic Medium"/>
              </a:rPr>
              <a:t>-</a:t>
            </a:r>
            <a:r>
              <a:rPr sz="1000" spc="-95" dirty="0">
                <a:latin typeface="Franklin Gothic Medium"/>
                <a:cs typeface="Franklin Gothic Medium"/>
              </a:rPr>
              <a:t> </a:t>
            </a:r>
            <a:r>
              <a:rPr sz="1000" spc="-30" dirty="0">
                <a:latin typeface="Franklin Gothic Medium"/>
                <a:cs typeface="Franklin Gothic Medium"/>
              </a:rPr>
              <a:t>Штрафы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5468" y="1017524"/>
            <a:ext cx="159639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ts val="1850"/>
              </a:lnSpc>
            </a:pP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Безво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дные 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1478" y="1602232"/>
            <a:ext cx="203200" cy="104902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ln w="254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53808" y="2293366"/>
            <a:ext cx="191452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5000"/>
              </a:lnSpc>
            </a:pPr>
            <a:r>
              <a:rPr sz="1100" spc="-15" dirty="0">
                <a:latin typeface="Franklin Gothic Medium"/>
                <a:cs typeface="Franklin Gothic Medium"/>
              </a:rPr>
              <a:t>Дотации, </a:t>
            </a:r>
            <a:r>
              <a:rPr sz="1100" spc="-10" dirty="0">
                <a:latin typeface="Franklin Gothic Medium"/>
                <a:cs typeface="Franklin Gothic Medium"/>
              </a:rPr>
              <a:t>субсидии, </a:t>
            </a:r>
            <a:r>
              <a:rPr sz="1100" spc="-15" dirty="0">
                <a:latin typeface="Franklin Gothic Medium"/>
                <a:cs typeface="Franklin Gothic Medium"/>
              </a:rPr>
              <a:t>субвенции,  </a:t>
            </a:r>
            <a:r>
              <a:rPr sz="1100" spc="-20" dirty="0">
                <a:latin typeface="Franklin Gothic Medium"/>
                <a:cs typeface="Franklin Gothic Medium"/>
              </a:rPr>
              <a:t>межбюджетные трансферты </a:t>
            </a:r>
            <a:r>
              <a:rPr sz="1100" spc="-25" dirty="0">
                <a:latin typeface="Franklin Gothic Medium"/>
                <a:cs typeface="Franklin Gothic Medium"/>
              </a:rPr>
              <a:t>из  </a:t>
            </a:r>
            <a:r>
              <a:rPr sz="1100" spc="-15" dirty="0">
                <a:latin typeface="Franklin Gothic Medium"/>
                <a:cs typeface="Franklin Gothic Medium"/>
              </a:rPr>
              <a:t>других уровней </a:t>
            </a:r>
            <a:r>
              <a:rPr sz="1100" spc="-10" dirty="0">
                <a:latin typeface="Franklin Gothic Medium"/>
                <a:cs typeface="Franklin Gothic Medium"/>
              </a:rPr>
              <a:t>бюджета,  </a:t>
            </a:r>
            <a:r>
              <a:rPr sz="1100" spc="-20" dirty="0">
                <a:latin typeface="Franklin Gothic Medium"/>
                <a:cs typeface="Franklin Gothic Medium"/>
              </a:rPr>
              <a:t>безвозмездные </a:t>
            </a:r>
            <a:r>
              <a:rPr sz="1100" spc="-15" dirty="0">
                <a:latin typeface="Franklin Gothic Medium"/>
                <a:cs typeface="Franklin Gothic Medium"/>
              </a:rPr>
              <a:t>поступления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от  </a:t>
            </a:r>
            <a:r>
              <a:rPr sz="1100" spc="-20" dirty="0">
                <a:latin typeface="Franklin Gothic Medium"/>
                <a:cs typeface="Franklin Gothic Medium"/>
              </a:rPr>
              <a:t>физических и </a:t>
            </a:r>
            <a:r>
              <a:rPr sz="1100" spc="-15" dirty="0">
                <a:latin typeface="Franklin Gothic Medium"/>
                <a:cs typeface="Franklin Gothic Medium"/>
              </a:rPr>
              <a:t>юридических</a:t>
            </a:r>
            <a:r>
              <a:rPr sz="1100" spc="-9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2286000" y="4429132"/>
          <a:ext cx="4572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1020</Words>
  <Application>Microsoft Office PowerPoint</Application>
  <PresentationFormat>Экран (4:3)</PresentationFormat>
  <Paragraphs>209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Бюджет – план доходов и расходов для обеспечения  обязательств государства, закрепленных в  Конституции Российской Федерации.</vt:lpstr>
      <vt:lpstr>Основные понятия</vt:lpstr>
      <vt:lpstr>Основные понятия</vt:lpstr>
      <vt:lpstr>Стадии бюджета</vt:lpstr>
      <vt:lpstr>Основные характеристики бюджета Рыбасовского  сельского поселения Сальского района</vt:lpstr>
      <vt:lpstr>Структура доходов бюджета Рыбасовского сельского   поселения  Сальского района на 2021 год и на плановый период 2022и 2023 годов </vt:lpstr>
      <vt:lpstr>Структура расходов бюджета Рыбасовского сельского поселения  Сальского района по программному принципу на 2021год и на плановый период 2022 и 2023 годов </vt:lpstr>
      <vt:lpstr>Структура расходов бюджета по отраслям в 2021 год и на плановый период 2022 и 2023 годов </vt:lpstr>
      <vt:lpstr>Расходы бюджета в сфере национальной безопасности и правоохранительной  деятельности</vt:lpstr>
      <vt:lpstr>Расходы бюджета на культуру, кинематографию</vt:lpstr>
      <vt:lpstr>Расходы на  общ     е                г          о                с           у             д                а          р         с        т                в          е         н         н      ы е                                                                                             в          опросы</vt:lpstr>
      <vt:lpstr>Расходы на жилищно-коммунальное хозяйство</vt:lpstr>
      <vt:lpstr>Расходы бюджета на национальную оборону</vt:lpstr>
      <vt:lpstr>Расходы бюджета по разделу «Социальная политика»   Расходы на выплату  муниципальной пенсии :  </vt:lpstr>
      <vt:lpstr>Расходы на физическую культуру и спорт  На проведение мероприятий в области физической культуры и спорта предусмотрены средства в следующих объемах: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45</cp:revision>
  <dcterms:created xsi:type="dcterms:W3CDTF">2016-02-11T14:05:45Z</dcterms:created>
  <dcterms:modified xsi:type="dcterms:W3CDTF">2021-03-24T10:53:00Z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2016-02-11T00:00:00Z</vt:filetime>
  </property>
</Properties>
</file>